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7DF18-15C5-4103-A3F5-50C78B129282}" type="datetimeFigureOut">
              <a:rPr lang="hu-HU" smtClean="0"/>
              <a:pPr/>
              <a:t>2012.10.18.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142DF-48CF-4847-8EE9-716546B5E94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5DA1-0B0D-0747-BF32-B77C90593881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D080-2EBE-E44E-A7AD-D5CEB0D96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1250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5DA1-0B0D-0747-BF32-B77C90593881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D080-2EBE-E44E-A7AD-D5CEB0D96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049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5DA1-0B0D-0747-BF32-B77C90593881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D080-2EBE-E44E-A7AD-D5CEB0D96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672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5DA1-0B0D-0747-BF32-B77C90593881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D080-2EBE-E44E-A7AD-D5CEB0D96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395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5DA1-0B0D-0747-BF32-B77C90593881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D080-2EBE-E44E-A7AD-D5CEB0D96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354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5DA1-0B0D-0747-BF32-B77C90593881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D080-2EBE-E44E-A7AD-D5CEB0D96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827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5DA1-0B0D-0747-BF32-B77C90593881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D080-2EBE-E44E-A7AD-D5CEB0D96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342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5DA1-0B0D-0747-BF32-B77C90593881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D080-2EBE-E44E-A7AD-D5CEB0D96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410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5DA1-0B0D-0747-BF32-B77C90593881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D080-2EBE-E44E-A7AD-D5CEB0D96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416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5DA1-0B0D-0747-BF32-B77C90593881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D080-2EBE-E44E-A7AD-D5CEB0D96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7711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5DA1-0B0D-0747-BF32-B77C90593881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D080-2EBE-E44E-A7AD-D5CEB0D96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6224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15DA1-0B0D-0747-BF32-B77C90593881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7D080-2EBE-E44E-A7AD-D5CEB0D96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410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szosz_ppt_nyit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53845" cy="68653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85017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398274"/>
            <a:ext cx="8229600" cy="4974656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1F497D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1F497D"/>
              </a:solidFill>
            </a:endParaRPr>
          </a:p>
        </p:txBody>
      </p:sp>
      <p:pic>
        <p:nvPicPr>
          <p:cNvPr id="3" name="Picture 2" descr="iszosz_ppt_bels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643944" y="682577"/>
            <a:ext cx="8042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TANULNI KELL!</a:t>
            </a:r>
            <a:endParaRPr lang="hu-HU" sz="20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296214" y="1443396"/>
            <a:ext cx="85773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ISZOSZ összefogást kezdeményez az oktatásban érintett minden résztvevő között.</a:t>
            </a:r>
          </a:p>
          <a:p>
            <a:endParaRPr lang="hu-HU" dirty="0" smtClean="0"/>
          </a:p>
          <a:p>
            <a:r>
              <a:rPr lang="hu-HU" dirty="0" smtClean="0"/>
              <a:t>Oktatási intézmények – Hallgatók – Iskolaszövetkezetek – Vállalkozások - Kormány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Célok:		- a gyakorlati képzés termeljen hasznot mindenki számára</a:t>
            </a:r>
          </a:p>
          <a:p>
            <a:r>
              <a:rPr lang="hu-HU" dirty="0" smtClean="0"/>
              <a:t>			- piaci igényeknek megfelelő képzések kidolgozása a munkaerő piac igényei 			alapján, az Iskolaszövetkezetek kezdeményezésére</a:t>
            </a:r>
          </a:p>
          <a:p>
            <a:r>
              <a:rPr lang="hu-HU" dirty="0" smtClean="0"/>
              <a:t>			- a hallgatók tanulmányainak költségeihez járul hozzá, aki diákokat alkalmaz</a:t>
            </a:r>
          </a:p>
          <a:p>
            <a:r>
              <a:rPr lang="hu-HU" dirty="0" smtClean="0"/>
              <a:t>			- diákfoglalkoztatás, mint a pályakezdő diák munkanélküliek munkába 					történő bevezetésének útja</a:t>
            </a:r>
          </a:p>
          <a:p>
            <a:r>
              <a:rPr lang="hu-HU" dirty="0" smtClean="0"/>
              <a:t>			- stabil, kiszámítható jogszabályi környezet, amiben az állam a saját 						eszközeivel támogatja a diákok öngondoskodását</a:t>
            </a:r>
          </a:p>
          <a:p>
            <a:r>
              <a:rPr lang="hu-HU" dirty="0" smtClean="0"/>
              <a:t>		</a:t>
            </a:r>
          </a:p>
        </p:txBody>
      </p:sp>
    </p:spTree>
    <p:extLst>
      <p:ext uri="{BB962C8B-B14F-4D97-AF65-F5344CB8AC3E}">
        <p14:creationId xmlns="" xmlns:p14="http://schemas.microsoft.com/office/powerpoint/2010/main" val="2662029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398274"/>
            <a:ext cx="8229600" cy="4974656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1F497D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1F497D"/>
              </a:solidFill>
            </a:endParaRPr>
          </a:p>
        </p:txBody>
      </p:sp>
      <p:pic>
        <p:nvPicPr>
          <p:cNvPr id="3" name="Picture 2" descr="iszosz_ppt_bels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643944" y="682577"/>
            <a:ext cx="8042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„Tenni szeretnék valamit először”</a:t>
            </a:r>
            <a:endParaRPr lang="hu-HU" sz="20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296214" y="1443396"/>
            <a:ext cx="85773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ISZOSZ nyit minden érintett felé.</a:t>
            </a:r>
          </a:p>
          <a:p>
            <a:endParaRPr lang="hu-HU" dirty="0" smtClean="0"/>
          </a:p>
          <a:p>
            <a:r>
              <a:rPr lang="hu-HU" dirty="0" smtClean="0"/>
              <a:t>	- Aktív kommunikáció a SZAKMAI diákmunkák népszerűsítésére –egész évben</a:t>
            </a:r>
          </a:p>
          <a:p>
            <a:r>
              <a:rPr lang="hu-HU" dirty="0" smtClean="0"/>
              <a:t>	- Ötletek, koncepciók kidolgozása a munkanélküliség enyhítése érdekében</a:t>
            </a:r>
          </a:p>
          <a:p>
            <a:r>
              <a:rPr lang="hu-HU" dirty="0" smtClean="0"/>
              <a:t>	- Együttműködés az oktatási intézményekkel – igényeket kielégítő képzések</a:t>
            </a:r>
          </a:p>
          <a:p>
            <a:r>
              <a:rPr lang="hu-HU" dirty="0" smtClean="0"/>
              <a:t>	- Együttműködés más érdekképviseleti szervezetekkel, a diákok érdekében</a:t>
            </a:r>
          </a:p>
          <a:p>
            <a:endParaRPr lang="hu-HU" dirty="0" smtClean="0"/>
          </a:p>
          <a:p>
            <a:r>
              <a:rPr lang="hu-HU" dirty="0" smtClean="0"/>
              <a:t>	- Jogszabályok előzetes véleményezése,  együttműködés az illetékes szervekkel</a:t>
            </a:r>
          </a:p>
          <a:p>
            <a:endParaRPr lang="hu-HU" dirty="0" smtClean="0"/>
          </a:p>
          <a:p>
            <a:r>
              <a:rPr lang="hu-HU" dirty="0" smtClean="0"/>
              <a:t>	- Egységes, átlátható működés, egységes törvényértelmezés az </a:t>
            </a:r>
            <a:r>
              <a:rPr lang="hu-HU" dirty="0" err="1" smtClean="0"/>
              <a:t>ISZOSZ-on</a:t>
            </a:r>
            <a:r>
              <a:rPr lang="hu-HU" dirty="0" smtClean="0"/>
              <a:t>  belül</a:t>
            </a:r>
          </a:p>
          <a:p>
            <a:endParaRPr lang="hu-HU" dirty="0" smtClean="0"/>
          </a:p>
          <a:p>
            <a:r>
              <a:rPr lang="hu-HU" dirty="0" smtClean="0"/>
              <a:t>	- Az iskolaszövetkezetek legális működéséhez szükséges érdekképviselet</a:t>
            </a:r>
          </a:p>
          <a:p>
            <a:endParaRPr lang="hu-HU" dirty="0" smtClean="0"/>
          </a:p>
          <a:p>
            <a:r>
              <a:rPr lang="hu-HU" dirty="0" smtClean="0"/>
              <a:t>	- Várjuk a velünk tartani akaró új iskolaszövetkezeteket!</a:t>
            </a:r>
          </a:p>
        </p:txBody>
      </p:sp>
    </p:spTree>
    <p:extLst>
      <p:ext uri="{BB962C8B-B14F-4D97-AF65-F5344CB8AC3E}">
        <p14:creationId xmlns="" xmlns:p14="http://schemas.microsoft.com/office/powerpoint/2010/main" val="2662029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szosz_ppt_zaro_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47209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398274"/>
            <a:ext cx="8229600" cy="4974656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1F497D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1F497D"/>
              </a:solidFill>
            </a:endParaRPr>
          </a:p>
        </p:txBody>
      </p:sp>
      <p:pic>
        <p:nvPicPr>
          <p:cNvPr id="3" name="Picture 2" descr="iszosz_ppt_bels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1584100" y="682577"/>
            <a:ext cx="6356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ISZOSZ – ISKOLASZÖVETKEZETEK ORSZÁGOS SZÖVETSÉGE</a:t>
            </a:r>
            <a:endParaRPr lang="hu-HU" sz="20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643944" y="1265303"/>
            <a:ext cx="8229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Kik vagyunk: 	</a:t>
            </a:r>
            <a:r>
              <a:rPr lang="hu-HU" dirty="0" smtClean="0"/>
              <a:t>Az Iskolaszövetkezeti szektorban tevékenykedő vállalkozások  					érdekvédelmi  szervezete.</a:t>
            </a:r>
          </a:p>
          <a:p>
            <a:endParaRPr lang="hu-HU" dirty="0" smtClean="0"/>
          </a:p>
          <a:p>
            <a:r>
              <a:rPr lang="hu-HU" b="1" dirty="0" smtClean="0"/>
              <a:t>Taglétszám:	</a:t>
            </a:r>
            <a:r>
              <a:rPr lang="hu-HU" dirty="0" smtClean="0"/>
              <a:t>14 iskolaszövetkezet</a:t>
            </a:r>
          </a:p>
          <a:p>
            <a:r>
              <a:rPr lang="hu-HU" dirty="0" smtClean="0"/>
              <a:t>	</a:t>
            </a:r>
            <a:r>
              <a:rPr lang="hu-HU" sz="1200" i="1" dirty="0" smtClean="0"/>
              <a:t>Biztos Kész Iskolaszövetkezet,,Diák Service Iskolaszövetkezet,DIÁK-NAVIGÁTOR Iskolaszövetkezet Dolgos Hangya 	Szövetkezet,  </a:t>
            </a:r>
            <a:r>
              <a:rPr lang="hu-HU" sz="1200" i="1" dirty="0" err="1" smtClean="0"/>
              <a:t>EU-DiákOK</a:t>
            </a:r>
            <a:r>
              <a:rPr lang="hu-HU" sz="1200" i="1" dirty="0" smtClean="0"/>
              <a:t> Iskolaszövetkezet, </a:t>
            </a:r>
            <a:r>
              <a:rPr lang="hu-HU" sz="1200" i="1" dirty="0" err="1" smtClean="0"/>
              <a:t>Eurisz</a:t>
            </a:r>
            <a:r>
              <a:rPr lang="hu-HU" sz="1200" i="1" dirty="0" smtClean="0"/>
              <a:t> </a:t>
            </a:r>
            <a:r>
              <a:rPr lang="hu-HU" sz="1200" i="1" dirty="0" err="1" smtClean="0"/>
              <a:t>Iskolaszövetkezet</a:t>
            </a:r>
            <a:r>
              <a:rPr lang="hu-HU" sz="1200" i="1" dirty="0" smtClean="0"/>
              <a:t>, MELÓ-CLUB 	Iskolaszövetkezet, Multi-Coop Diák és 	Iskolaszövetkezet, </a:t>
            </a:r>
            <a:r>
              <a:rPr lang="hu-HU" sz="1200" i="1" dirty="0" err="1" smtClean="0"/>
              <a:t>Multijob</a:t>
            </a:r>
            <a:r>
              <a:rPr lang="hu-HU" sz="1200" i="1" dirty="0" smtClean="0"/>
              <a:t> </a:t>
            </a:r>
            <a:r>
              <a:rPr lang="hu-HU" sz="1200" i="1" dirty="0" err="1" smtClean="0"/>
              <a:t>Iskolaszövetkzet</a:t>
            </a:r>
            <a:r>
              <a:rPr lang="hu-HU" sz="1200" i="1" dirty="0" smtClean="0"/>
              <a:t>, Pannon </a:t>
            </a:r>
            <a:r>
              <a:rPr lang="hu-HU" sz="1200" i="1" dirty="0" err="1" smtClean="0"/>
              <a:t>Student</a:t>
            </a:r>
            <a:r>
              <a:rPr lang="hu-HU" sz="1200" i="1" dirty="0" smtClean="0"/>
              <a:t> Iskolaszövetkezet, </a:t>
            </a:r>
            <a:r>
              <a:rPr lang="hu-HU" sz="1200" i="1" dirty="0" err="1" smtClean="0"/>
              <a:t>Pannon-Work</a:t>
            </a:r>
            <a:r>
              <a:rPr lang="hu-HU" sz="1200" i="1" dirty="0" smtClean="0"/>
              <a:t> </a:t>
            </a:r>
            <a:r>
              <a:rPr lang="hu-HU" sz="1200" i="1" dirty="0" err="1" smtClean="0"/>
              <a:t>Iskolaszövetkezet</a:t>
            </a:r>
            <a:r>
              <a:rPr lang="hu-HU" sz="1200" i="1" dirty="0" smtClean="0"/>
              <a:t> ,Pensum 	Diákmunka Iskolaszövetkezet, </a:t>
            </a:r>
            <a:r>
              <a:rPr lang="hu-HU" sz="1200" i="1" dirty="0" err="1" smtClean="0"/>
              <a:t>Prodiák</a:t>
            </a:r>
            <a:r>
              <a:rPr lang="hu-HU" sz="1200" i="1" dirty="0" smtClean="0"/>
              <a:t>  </a:t>
            </a:r>
            <a:r>
              <a:rPr lang="hu-HU" sz="1200" i="1" dirty="0" err="1" smtClean="0"/>
              <a:t>Iskolaszövetkezet</a:t>
            </a:r>
            <a:r>
              <a:rPr lang="hu-HU" sz="1200" i="1" dirty="0" smtClean="0"/>
              <a:t> ,</a:t>
            </a:r>
            <a:r>
              <a:rPr lang="hu-HU" sz="1200" i="1" dirty="0" err="1" smtClean="0"/>
              <a:t>Schönhertz</a:t>
            </a:r>
            <a:r>
              <a:rPr lang="hu-HU" sz="1200" i="1" dirty="0" smtClean="0"/>
              <a:t> </a:t>
            </a:r>
            <a:r>
              <a:rPr lang="hu-HU" sz="1200" i="1" dirty="0" err="1" smtClean="0"/>
              <a:t>Iskolaszövetkezet</a:t>
            </a:r>
            <a:r>
              <a:rPr lang="hu-HU" sz="1200" i="1" dirty="0" smtClean="0"/>
              <a:t> </a:t>
            </a:r>
          </a:p>
          <a:p>
            <a:endParaRPr lang="hu-HU" sz="1200" dirty="0" smtClean="0"/>
          </a:p>
          <a:p>
            <a:r>
              <a:rPr lang="hu-HU" b="1" dirty="0" smtClean="0"/>
              <a:t>Piaci súly:	</a:t>
            </a:r>
            <a:r>
              <a:rPr lang="hu-HU" dirty="0" smtClean="0"/>
              <a:t>5 </a:t>
            </a:r>
            <a:r>
              <a:rPr lang="hu-HU" dirty="0" err="1" smtClean="0"/>
              <a:t>mrd</a:t>
            </a:r>
            <a:r>
              <a:rPr lang="hu-HU" dirty="0" smtClean="0"/>
              <a:t> Ft-ot meghaladó árbevétel </a:t>
            </a:r>
            <a:r>
              <a:rPr lang="hu-HU" sz="1400" i="1" dirty="0" smtClean="0"/>
              <a:t>(teljes piac becsült mérete kb. 20 </a:t>
            </a:r>
            <a:r>
              <a:rPr lang="hu-HU" sz="1400" i="1" dirty="0" err="1" smtClean="0"/>
              <a:t>mrd</a:t>
            </a:r>
            <a:r>
              <a:rPr lang="hu-HU" sz="1400" i="1" dirty="0" smtClean="0"/>
              <a:t>. Forint)</a:t>
            </a:r>
          </a:p>
          <a:p>
            <a:r>
              <a:rPr lang="hu-HU" dirty="0" smtClean="0"/>
              <a:t>			A szakmai szervezetbe tömörült 26 vállalkozás közül 14 az ISZOSZ tagja 		</a:t>
            </a:r>
            <a:r>
              <a:rPr lang="hu-HU" sz="1400" i="1" dirty="0" smtClean="0"/>
              <a:t>	(több,mint 100 működő Iskolaszövetkezet)</a:t>
            </a:r>
          </a:p>
          <a:p>
            <a:endParaRPr lang="hu-HU" b="1" dirty="0" smtClean="0"/>
          </a:p>
          <a:p>
            <a:r>
              <a:rPr lang="hu-HU" b="1" dirty="0" smtClean="0"/>
              <a:t>Célok:  		</a:t>
            </a:r>
            <a:r>
              <a:rPr lang="hu-HU" dirty="0" smtClean="0"/>
              <a:t>önszabályozás, üzleti etikai normák felállítása, legális működés 					feltételeinek megteremtése, szakmai párbeszéd a kormányzattal, 				hatóságokkal,társszervezetekkel, új tagok bevonása, a diákmunka 				népszerűsítése  </a:t>
            </a:r>
            <a:endParaRPr lang="hu-HU" b="1" dirty="0" smtClean="0"/>
          </a:p>
          <a:p>
            <a:endParaRPr lang="hu-HU" sz="1200" dirty="0" smtClean="0"/>
          </a:p>
          <a:p>
            <a:endParaRPr lang="hu-HU" sz="1200" dirty="0"/>
          </a:p>
        </p:txBody>
      </p:sp>
    </p:spTree>
    <p:extLst>
      <p:ext uri="{BB962C8B-B14F-4D97-AF65-F5344CB8AC3E}">
        <p14:creationId xmlns="" xmlns:p14="http://schemas.microsoft.com/office/powerpoint/2010/main" val="2662029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398274"/>
            <a:ext cx="8229600" cy="4974656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1F497D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1F497D"/>
              </a:solidFill>
            </a:endParaRPr>
          </a:p>
        </p:txBody>
      </p:sp>
      <p:pic>
        <p:nvPicPr>
          <p:cNvPr id="3" name="Picture 2" descr="iszosz_ppt_bels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643944" y="682577"/>
            <a:ext cx="8042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Rövid áttekintés a diákmunkáról</a:t>
            </a:r>
            <a:endParaRPr lang="hu-HU" sz="2000" b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457200" y="1265303"/>
            <a:ext cx="84163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1200" dirty="0" smtClean="0"/>
          </a:p>
          <a:p>
            <a:r>
              <a:rPr lang="hu-HU" dirty="0" smtClean="0"/>
              <a:t>Közép és felsőoktatásban tanuló 16 év feletti fiatalok létszáma (2012):  kb. 750, 000 fő</a:t>
            </a:r>
          </a:p>
          <a:p>
            <a:endParaRPr lang="hu-HU" dirty="0" smtClean="0"/>
          </a:p>
          <a:p>
            <a:r>
              <a:rPr lang="hu-HU" dirty="0" smtClean="0"/>
              <a:t>Iskolaszövetkezeteknél regisztrált diákok száma (2012):			    kb. 150,000 fő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Érdekképviseleti szervezetek vállalkozásainál dolgozó diákok száma:		kb. 130,000 fő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Átlagos ledolgozott munkanapok száma (BBJ 2011):					15- 20 nap/ év</a:t>
            </a:r>
          </a:p>
          <a:p>
            <a:endParaRPr lang="hu-HU" dirty="0" smtClean="0"/>
          </a:p>
          <a:p>
            <a:endParaRPr lang="hu-HU" b="1" dirty="0" smtClean="0"/>
          </a:p>
          <a:p>
            <a:endParaRPr lang="hu-HU" b="1" dirty="0" smtClean="0"/>
          </a:p>
          <a:p>
            <a:r>
              <a:rPr lang="hu-HU" b="1" dirty="0" smtClean="0"/>
              <a:t>VAJON VAN HATÁSA A TANULÁS ALATTI MUNKAVÉGZÉSNEK AZ ELHELYEZKEDÉSRE?</a:t>
            </a:r>
          </a:p>
          <a:p>
            <a:r>
              <a:rPr lang="hu-HU" dirty="0" smtClean="0"/>
              <a:t>		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662029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398274"/>
            <a:ext cx="8229600" cy="4974656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1F497D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1F497D"/>
              </a:solidFill>
            </a:endParaRPr>
          </a:p>
        </p:txBody>
      </p:sp>
      <p:pic>
        <p:nvPicPr>
          <p:cNvPr id="3" name="Picture 2" descr="iszosz_ppt_bels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643944" y="682577"/>
            <a:ext cx="8042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Jövőkép az iskolapad után</a:t>
            </a:r>
            <a:endParaRPr lang="hu-HU" sz="20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457200" y="1417638"/>
            <a:ext cx="84163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2011 utolsó negyedévében a munkanélküliségi ráta:				10,4 %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		15-24 éves korosztályban						29,1%</a:t>
            </a:r>
          </a:p>
          <a:p>
            <a:endParaRPr lang="hu-HU" dirty="0" smtClean="0"/>
          </a:p>
          <a:p>
            <a:r>
              <a:rPr lang="hu-HU" dirty="0" smtClean="0"/>
              <a:t>		25- 54 éves korosztályban 	 					9,4 %</a:t>
            </a:r>
          </a:p>
          <a:p>
            <a:endParaRPr lang="hu-HU" dirty="0" smtClean="0"/>
          </a:p>
          <a:p>
            <a:r>
              <a:rPr lang="hu-HU" dirty="0" smtClean="0"/>
              <a:t>		55- 64 éves korosztályban 						7,5% 						</a:t>
            </a:r>
          </a:p>
          <a:p>
            <a:r>
              <a:rPr lang="hu-HU" dirty="0" smtClean="0"/>
              <a:t>		</a:t>
            </a:r>
          </a:p>
          <a:p>
            <a:endParaRPr lang="hu-HU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="" xmlns:p14="http://schemas.microsoft.com/office/powerpoint/2010/main" val="2662029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398274"/>
            <a:ext cx="8229600" cy="4974656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1F497D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1F497D"/>
              </a:solidFill>
            </a:endParaRPr>
          </a:p>
        </p:txBody>
      </p:sp>
      <p:pic>
        <p:nvPicPr>
          <p:cNvPr id="3" name="Picture 2" descr="iszosz_ppt_bels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643944" y="682577"/>
            <a:ext cx="8042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Az oktatási rendszer átszervezése – Öngondoskodás.</a:t>
            </a:r>
            <a:endParaRPr lang="hu-HU" sz="20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457200" y="1417638"/>
            <a:ext cx="84163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Milyen források állnak a hallgatók rendelkezésére 2012-ben?</a:t>
            </a:r>
          </a:p>
          <a:p>
            <a:endParaRPr lang="hu-HU" dirty="0" smtClean="0"/>
          </a:p>
          <a:p>
            <a:r>
              <a:rPr lang="hu-HU" dirty="0" smtClean="0"/>
              <a:t>	Szülők támogatása, megtakarítások</a:t>
            </a:r>
          </a:p>
          <a:p>
            <a:r>
              <a:rPr lang="hu-HU" dirty="0" smtClean="0"/>
              <a:t>	Ösztöndíj?</a:t>
            </a:r>
          </a:p>
          <a:p>
            <a:endParaRPr lang="hu-HU" dirty="0" smtClean="0"/>
          </a:p>
          <a:p>
            <a:r>
              <a:rPr lang="hu-HU" dirty="0" smtClean="0"/>
              <a:t>	Diákhitel I. – Diákhitel II.</a:t>
            </a:r>
          </a:p>
          <a:p>
            <a:r>
              <a:rPr lang="hu-HU" dirty="0" smtClean="0"/>
              <a:t>	</a:t>
            </a:r>
          </a:p>
          <a:p>
            <a:r>
              <a:rPr lang="hu-HU" dirty="0" smtClean="0"/>
              <a:t>	Diákmunka</a:t>
            </a:r>
          </a:p>
          <a:p>
            <a:r>
              <a:rPr lang="hu-HU" dirty="0" smtClean="0"/>
              <a:t>		Tanulmányi szerződés</a:t>
            </a:r>
          </a:p>
          <a:p>
            <a:r>
              <a:rPr lang="hu-HU" dirty="0" smtClean="0"/>
              <a:t>		Iskola melletti főállás</a:t>
            </a:r>
          </a:p>
          <a:p>
            <a:r>
              <a:rPr lang="hu-HU" dirty="0" smtClean="0"/>
              <a:t>		Diákmunka – saját szervezésben</a:t>
            </a:r>
          </a:p>
          <a:p>
            <a:r>
              <a:rPr lang="hu-HU" dirty="0" smtClean="0"/>
              <a:t>		</a:t>
            </a:r>
            <a:r>
              <a:rPr lang="hu-HU" b="1" dirty="0" smtClean="0"/>
              <a:t>ISKOLASZÖVETKEZET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="" xmlns:p14="http://schemas.microsoft.com/office/powerpoint/2010/main" val="2662029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398274"/>
            <a:ext cx="8229600" cy="4974656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1F497D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1F497D"/>
              </a:solidFill>
            </a:endParaRPr>
          </a:p>
        </p:txBody>
      </p:sp>
      <p:pic>
        <p:nvPicPr>
          <p:cNvPr id="3" name="Picture 2" descr="iszosz_ppt_bels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643944" y="682577"/>
            <a:ext cx="8042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ISZOSZ- ÖSSZEFOGÁS A HALLGATÓKÉRT</a:t>
            </a:r>
            <a:endParaRPr lang="hu-HU" sz="20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457200" y="1417638"/>
            <a:ext cx="84163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általunk kínált munkalehetőségek NEM CSAK pénzkereseti lehetőséget nyújtanak, TÖBBET:</a:t>
            </a:r>
          </a:p>
          <a:p>
            <a:endParaRPr lang="hu-HU" dirty="0" smtClean="0"/>
          </a:p>
          <a:p>
            <a:r>
              <a:rPr lang="hu-HU" dirty="0" smtClean="0"/>
              <a:t>	BIZTONSÁGOT 						a tagjainknak</a:t>
            </a:r>
          </a:p>
          <a:p>
            <a:r>
              <a:rPr lang="hu-HU" dirty="0" smtClean="0"/>
              <a:t>	GARANCIÁKAT 						a partnereknek</a:t>
            </a:r>
          </a:p>
          <a:p>
            <a:r>
              <a:rPr lang="hu-HU" dirty="0" smtClean="0"/>
              <a:t>	LEGÁLIS, ÁTTEKINTHETŐ FOGLALKOZTATÁST	az államnak</a:t>
            </a:r>
          </a:p>
          <a:p>
            <a:r>
              <a:rPr lang="hu-HU" dirty="0" smtClean="0"/>
              <a:t>	ADÓBEVÉTELT							a költségvetésnek</a:t>
            </a:r>
          </a:p>
          <a:p>
            <a:r>
              <a:rPr lang="hu-HU" dirty="0" smtClean="0"/>
              <a:t>	</a:t>
            </a:r>
          </a:p>
          <a:p>
            <a:pPr algn="ctr"/>
            <a:r>
              <a:rPr lang="hu-HU" dirty="0" smtClean="0"/>
              <a:t>	BEVEZETÉST A MUNKA VILÁGÁBA!</a:t>
            </a:r>
          </a:p>
          <a:p>
            <a:r>
              <a:rPr lang="hu-HU" dirty="0" smtClean="0"/>
              <a:t>	</a:t>
            </a:r>
          </a:p>
          <a:p>
            <a:r>
              <a:rPr lang="hu-HU" dirty="0" smtClean="0"/>
              <a:t>	A PIAC LEGKEDVEZŐBB ÁRÚ MUNKAERŐPIACI MEGOLDÁSÁT 	a megrendelőknek</a:t>
            </a:r>
          </a:p>
          <a:p>
            <a:r>
              <a:rPr lang="hu-HU" dirty="0" smtClean="0"/>
              <a:t>	Tapasztalatszerzési lehetőséget 							a munkavállalóknak</a:t>
            </a:r>
          </a:p>
          <a:p>
            <a:r>
              <a:rPr lang="hu-HU" dirty="0" smtClean="0"/>
              <a:t>	Kapcsolatokat, gyakorlati ismereteket						a diákoknak</a:t>
            </a:r>
          </a:p>
          <a:p>
            <a:r>
              <a:rPr lang="hu-HU" dirty="0" smtClean="0"/>
              <a:t>	Kipróbált munkatársakat 								a HR </a:t>
            </a:r>
            <a:r>
              <a:rPr lang="hu-HU" dirty="0" err="1" smtClean="0"/>
              <a:t>-nek</a:t>
            </a:r>
            <a:endParaRPr lang="hu-HU" dirty="0" smtClean="0"/>
          </a:p>
          <a:p>
            <a:r>
              <a:rPr lang="hu-HU" dirty="0" smtClean="0"/>
              <a:t>	Karrierlehetőséget										a hallgatók </a:t>
            </a:r>
            <a:r>
              <a:rPr lang="hu-HU" dirty="0" err="1" smtClean="0"/>
              <a:t>nak</a:t>
            </a:r>
            <a:endParaRPr lang="hu-HU" dirty="0" smtClean="0"/>
          </a:p>
        </p:txBody>
      </p:sp>
    </p:spTree>
    <p:extLst>
      <p:ext uri="{BB962C8B-B14F-4D97-AF65-F5344CB8AC3E}">
        <p14:creationId xmlns="" xmlns:p14="http://schemas.microsoft.com/office/powerpoint/2010/main" val="2662029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398274"/>
            <a:ext cx="8229600" cy="4974656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1F497D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1F497D"/>
              </a:solidFill>
            </a:endParaRPr>
          </a:p>
        </p:txBody>
      </p:sp>
      <p:pic>
        <p:nvPicPr>
          <p:cNvPr id="3" name="Picture 2" descr="iszosz_ppt_bels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643944" y="682577"/>
            <a:ext cx="8042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ISZOSZ- MINDEN RENDBEN</a:t>
            </a:r>
            <a:endParaRPr lang="hu-HU" sz="20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296214" y="1417638"/>
            <a:ext cx="85773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2011-ben az érdekvédelmi szervezetek hatékony fellépésnek eredményeképp a kormány rendezte a diákmunka jogi környezetét:</a:t>
            </a:r>
          </a:p>
          <a:p>
            <a:endParaRPr lang="hu-HU" dirty="0" smtClean="0"/>
          </a:p>
          <a:p>
            <a:r>
              <a:rPr lang="hu-HU" dirty="0" smtClean="0"/>
              <a:t>	- Érdekellentét megszűnése a Munkaerő kölcsönzők és az Iskolaszövetkezet között</a:t>
            </a:r>
          </a:p>
          <a:p>
            <a:endParaRPr lang="hu-HU" dirty="0" smtClean="0"/>
          </a:p>
          <a:p>
            <a:r>
              <a:rPr lang="hu-HU" dirty="0" smtClean="0"/>
              <a:t>Konkrét intézkedések:</a:t>
            </a:r>
          </a:p>
          <a:p>
            <a:endParaRPr lang="hu-HU" dirty="0" smtClean="0"/>
          </a:p>
          <a:p>
            <a:r>
              <a:rPr lang="hu-HU" dirty="0" smtClean="0"/>
              <a:t>	- Munka Törvénykönyve	módosítása (2011. 08.01.)</a:t>
            </a:r>
          </a:p>
          <a:p>
            <a:endParaRPr lang="hu-HU" dirty="0" smtClean="0"/>
          </a:p>
          <a:p>
            <a:r>
              <a:rPr lang="hu-HU" dirty="0" smtClean="0"/>
              <a:t>	- Munkaügyi ellenőrzésről szóló törvény (</a:t>
            </a:r>
            <a:r>
              <a:rPr lang="hu-HU" dirty="0" err="1" smtClean="0"/>
              <a:t>Met</a:t>
            </a:r>
            <a:r>
              <a:rPr lang="hu-HU" dirty="0" smtClean="0"/>
              <a:t>.) </a:t>
            </a:r>
          </a:p>
          <a:p>
            <a:r>
              <a:rPr lang="hu-HU" dirty="0" smtClean="0"/>
              <a:t>			– nem minősíthető át a diákmunka munkaerő-kölcsönzéssé</a:t>
            </a:r>
          </a:p>
          <a:p>
            <a:r>
              <a:rPr lang="hu-HU" dirty="0" smtClean="0"/>
              <a:t>	</a:t>
            </a:r>
          </a:p>
          <a:p>
            <a:r>
              <a:rPr lang="hu-HU" dirty="0" smtClean="0"/>
              <a:t>	- Adózás rendjéről szóló törvényben (Art.) előírja a bejelentési kötelezettséget</a:t>
            </a:r>
          </a:p>
          <a:p>
            <a:endParaRPr lang="hu-HU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="" xmlns:p14="http://schemas.microsoft.com/office/powerpoint/2010/main" val="266202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398274"/>
            <a:ext cx="8229600" cy="4974656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1F497D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1F497D"/>
              </a:solidFill>
            </a:endParaRPr>
          </a:p>
        </p:txBody>
      </p:sp>
      <p:pic>
        <p:nvPicPr>
          <p:cNvPr id="3" name="Picture 2" descr="iszosz_ppt_bels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643944" y="682577"/>
            <a:ext cx="8042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DIÁKMUNKA – NEM KÖNNYED SZÓRAKOZÁS!</a:t>
            </a:r>
            <a:endParaRPr lang="hu-HU" sz="20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296214" y="1443396"/>
            <a:ext cx="857733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TÉVES BEIDEGZŐDÉS:	DIÁKMUNKA = NYÁRI MUNKA</a:t>
            </a:r>
          </a:p>
          <a:p>
            <a:endParaRPr lang="hu-HU" dirty="0" smtClean="0"/>
          </a:p>
          <a:p>
            <a:r>
              <a:rPr lang="hu-HU" dirty="0" smtClean="0"/>
              <a:t>A MAI CÉGVEZETŐK NAGY RÉSZE MÁR ISMERI A DIÁKMUNKÁT.</a:t>
            </a:r>
          </a:p>
          <a:p>
            <a:r>
              <a:rPr lang="hu-HU" dirty="0" smtClean="0"/>
              <a:t>	- pénzkereseti lehetőség</a:t>
            </a:r>
          </a:p>
          <a:p>
            <a:r>
              <a:rPr lang="hu-HU" dirty="0" smtClean="0"/>
              <a:t>	- munkahelyi légkör, közösség</a:t>
            </a:r>
          </a:p>
          <a:p>
            <a:r>
              <a:rPr lang="hu-HU" dirty="0" smtClean="0"/>
              <a:t>	- elképzelések találkozása az igazi munka világával</a:t>
            </a:r>
          </a:p>
          <a:p>
            <a:r>
              <a:rPr lang="hu-HU" dirty="0" smtClean="0"/>
              <a:t>	- egyéni képességek felmérése</a:t>
            </a:r>
          </a:p>
          <a:p>
            <a:r>
              <a:rPr lang="hu-HU" dirty="0" smtClean="0"/>
              <a:t>	- megismert, megszeretett diákmunkások- kollégák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KOMOLY SZAKMAI FELADATOK AZ ÉV MINDEN IDŐSZAKÁBAN!</a:t>
            </a:r>
          </a:p>
          <a:p>
            <a:endParaRPr lang="hu-HU" dirty="0" smtClean="0"/>
          </a:p>
          <a:p>
            <a:r>
              <a:rPr lang="hu-HU" dirty="0" smtClean="0"/>
              <a:t>LEENDŐ SZAKEMBEREK TÁMOGATÁSA - KIVÁLASZTÁSA	</a:t>
            </a:r>
          </a:p>
        </p:txBody>
      </p:sp>
    </p:spTree>
    <p:extLst>
      <p:ext uri="{BB962C8B-B14F-4D97-AF65-F5344CB8AC3E}">
        <p14:creationId xmlns="" xmlns:p14="http://schemas.microsoft.com/office/powerpoint/2010/main" val="2662029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398274"/>
            <a:ext cx="8229600" cy="4974656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1F497D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1F497D"/>
              </a:solidFill>
            </a:endParaRPr>
          </a:p>
        </p:txBody>
      </p:sp>
      <p:pic>
        <p:nvPicPr>
          <p:cNvPr id="3" name="Picture 2" descr="iszosz_ppt_bels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643944" y="682577"/>
            <a:ext cx="8042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DIÁKMUNKA -  KEDVEZMÉNYEK A NYITOTTSÁGÉRT!</a:t>
            </a:r>
            <a:endParaRPr lang="hu-HU" sz="20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296214" y="1443396"/>
            <a:ext cx="857733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Iskolaszövetkezetekben dolgozó diákok munkáját a kormány továbbra is támogatja.</a:t>
            </a:r>
          </a:p>
          <a:p>
            <a:endParaRPr lang="hu-HU" dirty="0" smtClean="0"/>
          </a:p>
          <a:p>
            <a:endParaRPr lang="hu-HU" dirty="0" smtClean="0"/>
          </a:p>
          <a:p>
            <a:pPr algn="ctr"/>
            <a:r>
              <a:rPr lang="hu-HU" dirty="0" smtClean="0"/>
              <a:t>NEM VÁLTOZOTT!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b="1" dirty="0" smtClean="0"/>
              <a:t>Szociális hozzájárulási adó mentesség – a diákmunka versenyképességéért!</a:t>
            </a:r>
          </a:p>
          <a:p>
            <a:r>
              <a:rPr lang="hu-HU" b="1" dirty="0" smtClean="0"/>
              <a:t>A legolcsóbb legális munkaerő-piaci megoldás!</a:t>
            </a:r>
          </a:p>
          <a:p>
            <a:endParaRPr lang="hu-HU" dirty="0" smtClean="0"/>
          </a:p>
          <a:p>
            <a:r>
              <a:rPr lang="hu-HU" dirty="0" smtClean="0"/>
              <a:t>A CÉGEKNEK IS MEGÉRI DIÁKOKAT FOGLALKOZTATNI:</a:t>
            </a:r>
          </a:p>
          <a:p>
            <a:r>
              <a:rPr lang="hu-HU" dirty="0" smtClean="0"/>
              <a:t>	- költségként elszámolható</a:t>
            </a:r>
          </a:p>
          <a:p>
            <a:r>
              <a:rPr lang="hu-HU" dirty="0" smtClean="0"/>
              <a:t>	- minimális adminisztráció</a:t>
            </a:r>
          </a:p>
          <a:p>
            <a:r>
              <a:rPr lang="hu-HU" dirty="0" smtClean="0"/>
              <a:t>	- minden részfeladatot átvállalnak az iskolaszövetkezetek</a:t>
            </a:r>
          </a:p>
          <a:p>
            <a:r>
              <a:rPr lang="hu-HU" dirty="0" smtClean="0"/>
              <a:t>	- szakember utánpótlás 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="" xmlns:p14="http://schemas.microsoft.com/office/powerpoint/2010/main" val="2662029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187</Words>
  <Application>Microsoft Office PowerPoint</Application>
  <PresentationFormat>Diavetítés a képernyőre (4:3 oldalarány)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 Theme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</vt:vector>
  </TitlesOfParts>
  <Company>prohome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Prohome</dc:creator>
  <cp:lastModifiedBy>kucson.gyula</cp:lastModifiedBy>
  <cp:revision>35</cp:revision>
  <dcterms:created xsi:type="dcterms:W3CDTF">2012-02-28T08:56:32Z</dcterms:created>
  <dcterms:modified xsi:type="dcterms:W3CDTF">2012-10-18T12:14:24Z</dcterms:modified>
</cp:coreProperties>
</file>