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70" r:id="rId3"/>
    <p:sldId id="317" r:id="rId4"/>
    <p:sldId id="319" r:id="rId5"/>
    <p:sldId id="322" r:id="rId6"/>
    <p:sldId id="320" r:id="rId7"/>
    <p:sldId id="321" r:id="rId8"/>
    <p:sldId id="291" r:id="rId9"/>
    <p:sldId id="318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86" autoAdjust="0"/>
    <p:restoredTop sz="95033" autoAdjust="0"/>
  </p:normalViewPr>
  <p:slideViewPr>
    <p:cSldViewPr snapToGrid="0" showGuides="1">
      <p:cViewPr varScale="1">
        <p:scale>
          <a:sx n="43" d="100"/>
          <a:sy n="43" d="100"/>
        </p:scale>
        <p:origin x="82" y="840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4146"/>
    </p:cViewPr>
  </p:outlin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620763-7C1E-4C58-8E40-B5CD848ACA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34104-BF0C-4CA0-ABC2-A269CB189D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66DF-8D6D-4314-AB94-14B6D955E971}" type="datetimeFigureOut">
              <a:rPr lang="en-ID" smtClean="0"/>
              <a:t>20/10/2023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6992B-1AA4-4E48-B683-D429FAC0BB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379DB-63AE-492B-892B-0401B8F851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8CAE0-2FF6-4222-A5C9-FFE10623CF4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37882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A259E-53A9-40B1-BDA9-6BDC333DB08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6947E-F02B-4E54-A847-FD2DF4E4C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hu-HU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össz</a:t>
            </a:r>
            <a:r>
              <a:rPr lang="hu-HU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résztvevő: közel 60 ezer</a:t>
            </a:r>
          </a:p>
          <a:p>
            <a:pPr algn="l"/>
            <a:r>
              <a:rPr lang="hu-HU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jelenléti résztvevő: több mint 50 ezer</a:t>
            </a:r>
          </a:p>
          <a:p>
            <a:pPr algn="l"/>
            <a:r>
              <a:rPr lang="hu-HU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online résztvevő: közel 7 ezer</a:t>
            </a:r>
          </a:p>
          <a:p>
            <a:pPr algn="l"/>
            <a:r>
              <a:rPr lang="hu-HU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kiállító pultok száma: közel 150</a:t>
            </a:r>
          </a:p>
          <a:p>
            <a:pPr algn="l"/>
            <a:r>
              <a:rPr lang="hu-HU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kiállító magyar felsőoktatási intézmények száma: 44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 minden felsőoktatási intézményt megtalálhattok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felsőoktatási szolgáltatók 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tempus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oh, diákhitel)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HÖOK, több mint 6m magasra MENJETEK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pultokban leendő hallgatótársaitok, HÖK, kérdezzetek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bulik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melyik tanártól kell félni a vizsgán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mennyire matekos? BGE – </a:t>
            </a:r>
            <a:r>
              <a:rPr lang="hu-HU" sz="12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alapján választ egy fiatal egyetemet?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 mi alapján? Osztályfőnökök, lokalizáció, szakok, hallgatói szolgáltatások.</a:t>
            </a:r>
          </a:p>
          <a:p>
            <a:endParaRPr lang="hu-HU" sz="1200" dirty="0"/>
          </a:p>
          <a:p>
            <a:endParaRPr lang="hu-H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2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február 15. – felvi.hu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 honlap, átlátható, nem lehet elrontani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kérdezzétek őket, hiszen kint vannak a kiállításon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évesen nehéz átlátni, hogy mivel szeretnétek foglalkozni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 felsőoktatás átjárhatósága könnyű, ha más szak érdekelne</a:t>
            </a:r>
          </a:p>
          <a:p>
            <a:pPr lvl="1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emeltezik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Miből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emeltezik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 a véleményünk az új felvételi rendszerről?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az ezt követő izgulást, a Pont Ott Parti fogja lezárni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mindig a ponthatárok kihirdetésének napján tartjuk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minden nagy egyetemi városban megszervezzük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budapesti 10.000 fő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haverokkal tudj ünnepelni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izgulást megelőző órákat színpadi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előadásokkal tesszük színesebbé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előadók fellépők: Manuel,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Carson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Coma,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Alee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30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egytemistaként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sok támogatásra lesztek jogosultak</a:t>
            </a:r>
          </a:p>
          <a:p>
            <a:pPr marL="0" lvl="0" indent="0">
              <a:buFontTx/>
              <a:buNone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éljetek vele és tájékozódjatok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infó első gólyalevélben, augusztustól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szociális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öd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rögtön lehetőségetek nyílik -&gt; szeptember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később esz lehetőségetek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tanulmányi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tudományos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szakmai kiválóság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közélet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Mentorprogram (HÖOK)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személyes, közösségszervező, hátránnyal érkeznek!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Neptun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néha kicsit lassú, megakad, de a miénk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beiratkozásnál vagy azt követően -&gt; HÖK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 képzési idő,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médiát kövesd</a:t>
            </a:r>
          </a:p>
          <a:p>
            <a:pPr lvl="1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Mitől félnek? Miben várnak segítséget? Mi tud nekik segíteni?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9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GT roadshow, HÖOK? ott t!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első kapcsolódási pont az egyetemmel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szerzés -&gt; HÖK-től + egyetemi vezetők, oktatók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közösséépítés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barátságok kialakítása -&gt;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életreszóló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legyünk hipokriták, hatalmas buli, felejthetetlen élmény tutira</a:t>
            </a:r>
          </a:p>
          <a:p>
            <a:pPr marL="171450" lvl="0" indent="-171450">
              <a:buFontTx/>
              <a:buChar char="-"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várnak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gólyatábortól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tavalyi év újítása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egyetemek közötti kapcsolatépítés és hallgatói csapatok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intézmény specifikus feladatok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 – növényfelismerési verseny</a:t>
            </a:r>
          </a:p>
          <a:p>
            <a:pPr lvl="1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Semmelweis – újra élesztés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közös buli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lezátás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kihírettük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azt a gólyacsapatot aki megnyerte az egész hetes vetélkedőt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79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 az aki tudja, hogy mit tervez?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alapján? Milyen fakultációk? Miért?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 miért lettél egyetemista, miért lettél tanár?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egyetemistának lenni azért jó, mert: 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önálló lehetsz</a:t>
            </a:r>
          </a:p>
          <a:p>
            <a:pPr marL="171450" lvl="0" indent="-171450">
              <a:buFontTx/>
              <a:buChar char="-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védett környezetben</a:t>
            </a:r>
            <a:r>
              <a:rPr lang="hu-H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szüleid remélhetőleg minden módon támogatnak</a:t>
            </a:r>
          </a:p>
          <a:p>
            <a:pPr marL="171450" lvl="0" indent="-171450">
              <a:buFontTx/>
              <a:buChar char="-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szolgáltatások az intézményekben</a:t>
            </a:r>
          </a:p>
          <a:p>
            <a:pPr marL="171450" lvl="0" indent="-171450">
              <a:buFontTx/>
              <a:buChar char="-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 haverok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Szeretném bemutatni a mérföldköveket:</a:t>
            </a:r>
          </a:p>
          <a:p>
            <a:pPr lvl="2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február -&gt; innentől tudtok tudomány világába csatlakozni</a:t>
            </a:r>
          </a:p>
          <a:p>
            <a:pPr lvl="2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01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nyuga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egyetek előtte (-&gt; saját példa) nem lesz olyan nyomasztó, mint a képen</a:t>
            </a:r>
          </a:p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Mesélj a sajátodról. Duplázás.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76947E-F02B-4E54-A847-FD2DF4E4CB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C362-6FBA-44A2-9CB6-E04A8EAA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34B06-FE18-4295-BD84-E56AFF7F2F85}" type="datetime1">
              <a:rPr lang="en-ID" smtClean="0"/>
              <a:t>20/10/2023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26277-789C-4435-BFD8-2820D06A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40E2-99BC-49E7-BA0D-BEA101DB09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2831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615F90-492F-4C99-82F5-07AF18AD69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DA3D31B-8282-4E65-A205-021BB7729F0D}" type="datetime1">
              <a:rPr lang="en-ID" smtClean="0"/>
              <a:t>20/10/2023</a:t>
            </a:fld>
            <a:endParaRPr lang="en-ID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C84260-2085-4035-BCDC-B16F55D382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D02DE851-C72E-45A4-B295-B0C4D78740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0157" y="2143567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Picture Placeholder 20">
            <a:extLst>
              <a:ext uri="{FF2B5EF4-FFF2-40B4-BE49-F238E27FC236}">
                <a16:creationId xmlns:a16="http://schemas.microsoft.com/office/drawing/2014/main" id="{9DD6EBB2-6D56-421F-B2D1-F6DA09A5A5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0428" y="2143567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25AB0372-F133-44CB-BDB4-999950FED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90699" y="2143567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6483A7A7-07C1-4F73-8026-E8DA021F7B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20970" y="2143567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EC1A91A1-02D2-4D37-9490-9D4E117545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030157" y="4447855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24">
            <a:extLst>
              <a:ext uri="{FF2B5EF4-FFF2-40B4-BE49-F238E27FC236}">
                <a16:creationId xmlns:a16="http://schemas.microsoft.com/office/drawing/2014/main" id="{40E6E967-ABDC-4987-BCE4-95529963CE5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60428" y="4447855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5">
            <a:extLst>
              <a:ext uri="{FF2B5EF4-FFF2-40B4-BE49-F238E27FC236}">
                <a16:creationId xmlns:a16="http://schemas.microsoft.com/office/drawing/2014/main" id="{9BC80D8C-8088-4A83-9B06-86A176A73BA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90699" y="4447855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6">
            <a:extLst>
              <a:ext uri="{FF2B5EF4-FFF2-40B4-BE49-F238E27FC236}">
                <a16:creationId xmlns:a16="http://schemas.microsoft.com/office/drawing/2014/main" id="{B2EA8B3E-29C2-442D-826F-6774A5B573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20970" y="4447855"/>
            <a:ext cx="840874" cy="8408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04B56A4-1B4C-4914-8135-6D1B67B650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53349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C9FA23D-779A-43B9-89BC-96F0553543F6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C59C4B7B-5A92-4838-93FA-BF5C903616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2476" y="2014646"/>
            <a:ext cx="2400790" cy="17952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8302A88-EEAA-474F-AC8F-CFE2B4BA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7858" y="3093086"/>
            <a:ext cx="2400790" cy="17952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3A1A707D-570F-404E-B601-FCD428FFF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72476" y="4185498"/>
            <a:ext cx="2400790" cy="17952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10FF38-6A6F-4520-8856-5CB50632D3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85460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D8E96-CF75-4D95-977A-3744D62A6AB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C46477-AAB0-4865-B90B-96F5BCCC9DCA}" type="datetime1">
              <a:rPr lang="en-ID" smtClean="0"/>
              <a:t>20/10/2023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86F37-70DD-4594-A7AC-163F1286C0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5C9C779-91B2-48C1-9291-3672A855E8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0661" y="2002971"/>
            <a:ext cx="3846282" cy="285205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94BAB89-E63A-4FF0-ACC2-0688B28A5F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55059" y="2002971"/>
            <a:ext cx="3846282" cy="2852058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F188E8-15E0-4DCA-9132-93210E1BA5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7686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C944B45C-E4B0-44BF-A348-9D5D02FDA4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28369" y="2073955"/>
            <a:ext cx="3128968" cy="390715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2094606-703A-4A01-934B-ED839E1849B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7F25B02-50AC-4216-A2A1-CF603DBABC0A}" type="datetime1">
              <a:rPr lang="en-ID" smtClean="0"/>
              <a:t>20/10/2023</a:t>
            </a:fld>
            <a:endParaRPr lang="en-ID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31E34AE-FC56-4F19-9D66-F5FA5AAE45E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6840BFEC-EC12-44E4-A91F-F26B42B5D5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5304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658C89-C7DC-4747-9A5C-5FD7417B4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5769" y="1"/>
            <a:ext cx="5806230" cy="4304592"/>
          </a:xfrm>
          <a:custGeom>
            <a:avLst/>
            <a:gdLst>
              <a:gd name="connsiteX0" fmla="*/ 0 w 5806230"/>
              <a:gd name="connsiteY0" fmla="*/ 0 h 4304592"/>
              <a:gd name="connsiteX1" fmla="*/ 5806230 w 5806230"/>
              <a:gd name="connsiteY1" fmla="*/ 0 h 4304592"/>
              <a:gd name="connsiteX2" fmla="*/ 5806230 w 5806230"/>
              <a:gd name="connsiteY2" fmla="*/ 4304592 h 4304592"/>
              <a:gd name="connsiteX3" fmla="*/ 0 w 5806230"/>
              <a:gd name="connsiteY3" fmla="*/ 4304592 h 430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6230" h="4304592">
                <a:moveTo>
                  <a:pt x="0" y="0"/>
                </a:moveTo>
                <a:lnTo>
                  <a:pt x="5806230" y="0"/>
                </a:lnTo>
                <a:lnTo>
                  <a:pt x="5806230" y="4304592"/>
                </a:lnTo>
                <a:lnTo>
                  <a:pt x="0" y="430459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B8FBE3-880C-4786-9E0E-749F51874D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8701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Wo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674D5B-9DF6-4AFF-A2E9-6A4ACCF55B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686" y="713151"/>
            <a:ext cx="4607885" cy="291542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29A6824B-9970-4828-8D5C-27A37B005D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686" y="3778087"/>
            <a:ext cx="4607885" cy="27308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CE26206A-E94E-4B8A-86EC-C50458EAA3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7714" y="4302038"/>
            <a:ext cx="6894286" cy="220687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68A50A-93A6-4B58-8995-EA0704A472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74579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o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A8931-56C3-4E7E-B50F-680DC61FE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7861" y="1875720"/>
            <a:ext cx="2653353" cy="224260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E7FAF0A-1494-4008-BCFF-BBCD7DED8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59779" y="1875720"/>
            <a:ext cx="2653353" cy="224260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705B4A6-7F96-4BDF-B82A-42DDB930AB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47861" y="4166331"/>
            <a:ext cx="2653353" cy="207481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A73BBB5-2A2A-4E94-9AA4-272ED101D4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59779" y="4166331"/>
            <a:ext cx="2653353" cy="207481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3320922-EB8B-479E-91F3-4959A396CE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871697" y="1875322"/>
            <a:ext cx="2653353" cy="224260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9882C4B-B342-4459-9E9A-85ACC8476C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71697" y="4165933"/>
            <a:ext cx="2653353" cy="207481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90393B-9BB5-44BA-897E-A22DEF42F04A}"/>
              </a:ext>
            </a:extLst>
          </p:cNvPr>
          <p:cNvSpPr/>
          <p:nvPr userDrawn="1"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E78AA57-6718-40F5-9F4D-03CFE328F30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5943" y="1875720"/>
            <a:ext cx="2653353" cy="2242607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A69B575-8FB5-4B64-B988-2F3CEEAE55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5943" y="4166331"/>
            <a:ext cx="2653353" cy="207481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07DDB14-8B64-4779-B3BE-413D4C5244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60394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o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D1D4BCA7-93A1-4788-9971-BEE5ECBB17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6544" y="3507489"/>
            <a:ext cx="4966602" cy="219662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1C1473A2-978D-4C87-8120-BCDC819814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856" y="3507489"/>
            <a:ext cx="4966602" cy="2196625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718E6E-AE60-40F8-89FC-6ED461A95E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4862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o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6705485-8AAE-4EF5-A50E-9BB05FE9B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1372" y="-1"/>
            <a:ext cx="5210628" cy="6483617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2D01-C4C5-4F9B-BB65-C4B416195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524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B7A00E-E1E1-4A20-A612-8FE1B0121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2846" y="2164386"/>
            <a:ext cx="4931316" cy="2768310"/>
          </a:xfrm>
          <a:custGeom>
            <a:avLst/>
            <a:gdLst>
              <a:gd name="connsiteX0" fmla="*/ 0 w 4931316"/>
              <a:gd name="connsiteY0" fmla="*/ 0 h 2768310"/>
              <a:gd name="connsiteX1" fmla="*/ 4931316 w 4931316"/>
              <a:gd name="connsiteY1" fmla="*/ 0 h 2768310"/>
              <a:gd name="connsiteX2" fmla="*/ 4931316 w 4931316"/>
              <a:gd name="connsiteY2" fmla="*/ 2768310 h 2768310"/>
              <a:gd name="connsiteX3" fmla="*/ 0 w 4931316"/>
              <a:gd name="connsiteY3" fmla="*/ 2768310 h 276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1316" h="2768310">
                <a:moveTo>
                  <a:pt x="0" y="0"/>
                </a:moveTo>
                <a:lnTo>
                  <a:pt x="4931316" y="0"/>
                </a:lnTo>
                <a:lnTo>
                  <a:pt x="4931316" y="2768310"/>
                </a:lnTo>
                <a:lnTo>
                  <a:pt x="0" y="27683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4F015-43EC-4A9C-ABDB-D89DEF1802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3738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F9863EB-E2A6-4AC7-8080-1B1204F33235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4594-5937-4BC9-9C08-40BABBE96E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8302A88-EEAA-474F-AC8F-CFE2B4BA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293A3-214E-44EA-A48B-E39420FE5583}"/>
              </a:ext>
            </a:extLst>
          </p:cNvPr>
          <p:cNvSpPr/>
          <p:nvPr userDrawn="1"/>
        </p:nvSpPr>
        <p:spPr>
          <a:xfrm>
            <a:off x="1287739" y="807054"/>
            <a:ext cx="4808261" cy="52747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545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BB9DC1-BE7C-4087-A843-A49A981307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89079" y="836349"/>
            <a:ext cx="2763139" cy="5142899"/>
          </a:xfrm>
          <a:custGeom>
            <a:avLst/>
            <a:gdLst>
              <a:gd name="connsiteX0" fmla="*/ 239315 w 2763139"/>
              <a:gd name="connsiteY0" fmla="*/ 0 h 5142899"/>
              <a:gd name="connsiteX1" fmla="*/ 2523824 w 2763139"/>
              <a:gd name="connsiteY1" fmla="*/ 0 h 5142899"/>
              <a:gd name="connsiteX2" fmla="*/ 2763139 w 2763139"/>
              <a:gd name="connsiteY2" fmla="*/ 239315 h 5142899"/>
              <a:gd name="connsiteX3" fmla="*/ 2763139 w 2763139"/>
              <a:gd name="connsiteY3" fmla="*/ 4903584 h 5142899"/>
              <a:gd name="connsiteX4" fmla="*/ 2523824 w 2763139"/>
              <a:gd name="connsiteY4" fmla="*/ 5142899 h 5142899"/>
              <a:gd name="connsiteX5" fmla="*/ 239315 w 2763139"/>
              <a:gd name="connsiteY5" fmla="*/ 5142899 h 5142899"/>
              <a:gd name="connsiteX6" fmla="*/ 0 w 2763139"/>
              <a:gd name="connsiteY6" fmla="*/ 4903584 h 5142899"/>
              <a:gd name="connsiteX7" fmla="*/ 0 w 2763139"/>
              <a:gd name="connsiteY7" fmla="*/ 239315 h 5142899"/>
              <a:gd name="connsiteX8" fmla="*/ 239315 w 2763139"/>
              <a:gd name="connsiteY8" fmla="*/ 0 h 514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139" h="5142899">
                <a:moveTo>
                  <a:pt x="239315" y="0"/>
                </a:moveTo>
                <a:lnTo>
                  <a:pt x="2523824" y="0"/>
                </a:lnTo>
                <a:cubicBezTo>
                  <a:pt x="2655994" y="0"/>
                  <a:pt x="2763139" y="107145"/>
                  <a:pt x="2763139" y="239315"/>
                </a:cubicBezTo>
                <a:lnTo>
                  <a:pt x="2763139" y="4903584"/>
                </a:lnTo>
                <a:cubicBezTo>
                  <a:pt x="2763139" y="5035754"/>
                  <a:pt x="2655994" y="5142899"/>
                  <a:pt x="2523824" y="5142899"/>
                </a:cubicBezTo>
                <a:lnTo>
                  <a:pt x="239315" y="5142899"/>
                </a:lnTo>
                <a:cubicBezTo>
                  <a:pt x="107145" y="5142899"/>
                  <a:pt x="0" y="5035754"/>
                  <a:pt x="0" y="4903584"/>
                </a:cubicBezTo>
                <a:lnTo>
                  <a:pt x="0" y="239315"/>
                </a:lnTo>
                <a:cubicBezTo>
                  <a:pt x="0" y="107145"/>
                  <a:pt x="107145" y="0"/>
                  <a:pt x="239315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EA709E8-CD43-4437-A59D-10568892EC22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FCF986-9930-4188-A4CB-DC17F0E65D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29500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8302A88-EEAA-474F-AC8F-CFE2B4BA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F9863EB-E2A6-4AC7-8080-1B1204F33235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09F646-A25D-4B7F-B799-4269C6CCB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029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D3A958-E714-4BA8-B3A8-087757AFD4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54014" y="2132399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D4B3B2-6C9A-421F-BA69-2FC1FE26CA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4480" y="2132399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A88777-598F-48C3-8C65-43F112C91D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74945" y="2132399"/>
            <a:ext cx="1463040" cy="1463040"/>
          </a:xfrm>
          <a:custGeom>
            <a:avLst/>
            <a:gdLst>
              <a:gd name="connsiteX0" fmla="*/ 731520 w 1463040"/>
              <a:gd name="connsiteY0" fmla="*/ 0 h 1463040"/>
              <a:gd name="connsiteX1" fmla="*/ 1463040 w 1463040"/>
              <a:gd name="connsiteY1" fmla="*/ 731520 h 1463040"/>
              <a:gd name="connsiteX2" fmla="*/ 731520 w 1463040"/>
              <a:gd name="connsiteY2" fmla="*/ 1463040 h 1463040"/>
              <a:gd name="connsiteX3" fmla="*/ 0 w 1463040"/>
              <a:gd name="connsiteY3" fmla="*/ 731520 h 1463040"/>
              <a:gd name="connsiteX4" fmla="*/ 731520 w 1463040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1463040">
                <a:moveTo>
                  <a:pt x="731520" y="0"/>
                </a:moveTo>
                <a:cubicBezTo>
                  <a:pt x="1135527" y="0"/>
                  <a:pt x="1463040" y="327513"/>
                  <a:pt x="1463040" y="731520"/>
                </a:cubicBezTo>
                <a:cubicBezTo>
                  <a:pt x="1463040" y="1135527"/>
                  <a:pt x="1135527" y="1463040"/>
                  <a:pt x="731520" y="1463040"/>
                </a:cubicBezTo>
                <a:cubicBezTo>
                  <a:pt x="327513" y="1463040"/>
                  <a:pt x="0" y="1135527"/>
                  <a:pt x="0" y="731520"/>
                </a:cubicBezTo>
                <a:cubicBezTo>
                  <a:pt x="0" y="327513"/>
                  <a:pt x="327513" y="0"/>
                  <a:pt x="731520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F90D13-1D9F-4C92-8578-8D920EB7EE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736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e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C3AF17-ED4F-4060-A226-81EE996423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8038" y="1495472"/>
            <a:ext cx="3147826" cy="2503708"/>
          </a:xfrm>
          <a:custGeom>
            <a:avLst/>
            <a:gdLst>
              <a:gd name="connsiteX0" fmla="*/ 417293 w 3147826"/>
              <a:gd name="connsiteY0" fmla="*/ 0 h 2503708"/>
              <a:gd name="connsiteX1" fmla="*/ 2730533 w 3147826"/>
              <a:gd name="connsiteY1" fmla="*/ 0 h 2503708"/>
              <a:gd name="connsiteX2" fmla="*/ 3147826 w 3147826"/>
              <a:gd name="connsiteY2" fmla="*/ 417293 h 2503708"/>
              <a:gd name="connsiteX3" fmla="*/ 3147826 w 3147826"/>
              <a:gd name="connsiteY3" fmla="*/ 2086415 h 2503708"/>
              <a:gd name="connsiteX4" fmla="*/ 2730533 w 3147826"/>
              <a:gd name="connsiteY4" fmla="*/ 2503708 h 2503708"/>
              <a:gd name="connsiteX5" fmla="*/ 417293 w 3147826"/>
              <a:gd name="connsiteY5" fmla="*/ 2503708 h 2503708"/>
              <a:gd name="connsiteX6" fmla="*/ 0 w 3147826"/>
              <a:gd name="connsiteY6" fmla="*/ 2086415 h 2503708"/>
              <a:gd name="connsiteX7" fmla="*/ 0 w 3147826"/>
              <a:gd name="connsiteY7" fmla="*/ 417293 h 2503708"/>
              <a:gd name="connsiteX8" fmla="*/ 417293 w 3147826"/>
              <a:gd name="connsiteY8" fmla="*/ 0 h 2503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7826" h="2503708">
                <a:moveTo>
                  <a:pt x="417293" y="0"/>
                </a:moveTo>
                <a:lnTo>
                  <a:pt x="2730533" y="0"/>
                </a:lnTo>
                <a:cubicBezTo>
                  <a:pt x="2960998" y="0"/>
                  <a:pt x="3147826" y="186828"/>
                  <a:pt x="3147826" y="417293"/>
                </a:cubicBezTo>
                <a:lnTo>
                  <a:pt x="3147826" y="2086415"/>
                </a:lnTo>
                <a:cubicBezTo>
                  <a:pt x="3147826" y="2316880"/>
                  <a:pt x="2960998" y="2503708"/>
                  <a:pt x="2730533" y="2503708"/>
                </a:cubicBezTo>
                <a:lnTo>
                  <a:pt x="417293" y="2503708"/>
                </a:lnTo>
                <a:cubicBezTo>
                  <a:pt x="186828" y="2503708"/>
                  <a:pt x="0" y="2316880"/>
                  <a:pt x="0" y="2086415"/>
                </a:cubicBezTo>
                <a:lnTo>
                  <a:pt x="0" y="417293"/>
                </a:lnTo>
                <a:cubicBezTo>
                  <a:pt x="0" y="186828"/>
                  <a:pt x="186828" y="0"/>
                  <a:pt x="41729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4B9B9-1F74-4B95-887C-76C2FEDEA0BB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1E1403-12B5-4DEF-BF7E-5936300D96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56402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F9863EB-E2A6-4AC7-8080-1B1204F33235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4594-5937-4BC9-9C08-40BABBE96E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8302A88-EEAA-474F-AC8F-CFE2B4BA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293A3-214E-44EA-A48B-E39420FE5583}"/>
              </a:ext>
            </a:extLst>
          </p:cNvPr>
          <p:cNvSpPr/>
          <p:nvPr userDrawn="1"/>
        </p:nvSpPr>
        <p:spPr>
          <a:xfrm>
            <a:off x="1287739" y="807054"/>
            <a:ext cx="4808261" cy="52747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378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D8E5E3-152B-4574-BA6D-84E08330A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6" cy="3713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AEE5F-F404-4591-B168-F33090EA17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D8D8857-E0FA-43FF-BEAD-B24488FCEA02}" type="datetime1">
              <a:rPr lang="en-ID" smtClean="0"/>
              <a:t>20/10/2023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0D8AE-39CD-4BEB-98F2-FE9E7A79168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88EE29-9ECF-47D8-97B9-15A5435801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8703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D8E5E3-152B-4574-BA6D-84E08330A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91" y="0"/>
            <a:ext cx="3590692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285B4-3329-43E9-AD76-A70D617A0F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481076E-8B0A-4094-86DF-A0496241D829}" type="datetime1">
              <a:rPr lang="en-ID" smtClean="0"/>
              <a:t>20/10/2023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DC3A6-161E-4B22-A150-9ACFC5314B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1EC532-84A9-4C76-A741-32C62200AE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1022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FEE9DC-5D9F-4DDF-AB6C-3C1416483A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5248" y="2232237"/>
            <a:ext cx="4009975" cy="2958487"/>
          </a:xfrm>
          <a:custGeom>
            <a:avLst/>
            <a:gdLst>
              <a:gd name="connsiteX0" fmla="*/ 173782 w 4009975"/>
              <a:gd name="connsiteY0" fmla="*/ 0 h 2958487"/>
              <a:gd name="connsiteX1" fmla="*/ 3836193 w 4009975"/>
              <a:gd name="connsiteY1" fmla="*/ 0 h 2958487"/>
              <a:gd name="connsiteX2" fmla="*/ 4009975 w 4009975"/>
              <a:gd name="connsiteY2" fmla="*/ 173782 h 2958487"/>
              <a:gd name="connsiteX3" fmla="*/ 4009975 w 4009975"/>
              <a:gd name="connsiteY3" fmla="*/ 2784705 h 2958487"/>
              <a:gd name="connsiteX4" fmla="*/ 3836193 w 4009975"/>
              <a:gd name="connsiteY4" fmla="*/ 2958487 h 2958487"/>
              <a:gd name="connsiteX5" fmla="*/ 173782 w 4009975"/>
              <a:gd name="connsiteY5" fmla="*/ 2958487 h 2958487"/>
              <a:gd name="connsiteX6" fmla="*/ 0 w 4009975"/>
              <a:gd name="connsiteY6" fmla="*/ 2784705 h 2958487"/>
              <a:gd name="connsiteX7" fmla="*/ 0 w 4009975"/>
              <a:gd name="connsiteY7" fmla="*/ 173782 h 2958487"/>
              <a:gd name="connsiteX8" fmla="*/ 173782 w 4009975"/>
              <a:gd name="connsiteY8" fmla="*/ 0 h 295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9975" h="2958487">
                <a:moveTo>
                  <a:pt x="173782" y="0"/>
                </a:moveTo>
                <a:lnTo>
                  <a:pt x="3836193" y="0"/>
                </a:lnTo>
                <a:cubicBezTo>
                  <a:pt x="3932170" y="0"/>
                  <a:pt x="4009975" y="77805"/>
                  <a:pt x="4009975" y="173782"/>
                </a:cubicBezTo>
                <a:lnTo>
                  <a:pt x="4009975" y="2784705"/>
                </a:lnTo>
                <a:cubicBezTo>
                  <a:pt x="4009975" y="2880682"/>
                  <a:pt x="3932170" y="2958487"/>
                  <a:pt x="3836193" y="2958487"/>
                </a:cubicBezTo>
                <a:lnTo>
                  <a:pt x="173782" y="2958487"/>
                </a:lnTo>
                <a:cubicBezTo>
                  <a:pt x="77805" y="2958487"/>
                  <a:pt x="0" y="2880682"/>
                  <a:pt x="0" y="2784705"/>
                </a:cubicBezTo>
                <a:lnTo>
                  <a:pt x="0" y="173782"/>
                </a:lnTo>
                <a:cubicBezTo>
                  <a:pt x="0" y="77805"/>
                  <a:pt x="77805" y="0"/>
                  <a:pt x="173782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C362-6FBA-44A2-9CB6-E04A8EAA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E81-D6D1-496D-BE2B-4D07EA8E7E53}" type="datetime1">
              <a:rPr lang="en-ID" smtClean="0"/>
              <a:t>20/10/2023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26277-789C-4435-BFD8-2820D06A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40E2-99BC-49E7-BA0D-BEA101DB09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03791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EEAA24-BD2E-4F38-9D7C-2311F2BB75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778181" cy="6858000"/>
          </a:xfrm>
          <a:custGeom>
            <a:avLst/>
            <a:gdLst>
              <a:gd name="connsiteX0" fmla="*/ 0 w 9778181"/>
              <a:gd name="connsiteY0" fmla="*/ 0 h 6858000"/>
              <a:gd name="connsiteX1" fmla="*/ 9778181 w 9778181"/>
              <a:gd name="connsiteY1" fmla="*/ 0 h 6858000"/>
              <a:gd name="connsiteX2" fmla="*/ 9778181 w 9778181"/>
              <a:gd name="connsiteY2" fmla="*/ 6858000 h 6858000"/>
              <a:gd name="connsiteX3" fmla="*/ 0 w 97781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78181" h="6858000">
                <a:moveTo>
                  <a:pt x="0" y="0"/>
                </a:moveTo>
                <a:lnTo>
                  <a:pt x="9778181" y="0"/>
                </a:lnTo>
                <a:lnTo>
                  <a:pt x="97781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DB0157-4278-447D-8510-C2B32DE1C2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1918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28A1044-2674-4A73-9168-DC3AB5D54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40701" y="1994483"/>
            <a:ext cx="2748880" cy="2600038"/>
          </a:xfrm>
          <a:custGeom>
            <a:avLst/>
            <a:gdLst>
              <a:gd name="connsiteX0" fmla="*/ 139288 w 2748880"/>
              <a:gd name="connsiteY0" fmla="*/ 0 h 2600038"/>
              <a:gd name="connsiteX1" fmla="*/ 2609593 w 2748880"/>
              <a:gd name="connsiteY1" fmla="*/ 0 h 2600038"/>
              <a:gd name="connsiteX2" fmla="*/ 2748880 w 2748880"/>
              <a:gd name="connsiteY2" fmla="*/ 84272 h 2600038"/>
              <a:gd name="connsiteX3" fmla="*/ 2748880 w 2748880"/>
              <a:gd name="connsiteY3" fmla="*/ 2515766 h 2600038"/>
              <a:gd name="connsiteX4" fmla="*/ 2609593 w 2748880"/>
              <a:gd name="connsiteY4" fmla="*/ 2600038 h 2600038"/>
              <a:gd name="connsiteX5" fmla="*/ 139288 w 2748880"/>
              <a:gd name="connsiteY5" fmla="*/ 2600038 h 2600038"/>
              <a:gd name="connsiteX6" fmla="*/ 0 w 2748880"/>
              <a:gd name="connsiteY6" fmla="*/ 2515766 h 2600038"/>
              <a:gd name="connsiteX7" fmla="*/ 0 w 2748880"/>
              <a:gd name="connsiteY7" fmla="*/ 84272 h 2600038"/>
              <a:gd name="connsiteX8" fmla="*/ 139288 w 2748880"/>
              <a:gd name="connsiteY8" fmla="*/ 0 h 26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880" h="2600038">
                <a:moveTo>
                  <a:pt x="139288" y="0"/>
                </a:moveTo>
                <a:cubicBezTo>
                  <a:pt x="139288" y="0"/>
                  <a:pt x="139288" y="0"/>
                  <a:pt x="2609593" y="0"/>
                </a:cubicBezTo>
                <a:cubicBezTo>
                  <a:pt x="2687430" y="0"/>
                  <a:pt x="2748880" y="37179"/>
                  <a:pt x="2748880" y="84272"/>
                </a:cubicBezTo>
                <a:cubicBezTo>
                  <a:pt x="2748880" y="84272"/>
                  <a:pt x="2748880" y="84272"/>
                  <a:pt x="2748880" y="2515766"/>
                </a:cubicBezTo>
                <a:cubicBezTo>
                  <a:pt x="2748880" y="2562859"/>
                  <a:pt x="2687430" y="2600038"/>
                  <a:pt x="2609593" y="2600038"/>
                </a:cubicBezTo>
                <a:cubicBezTo>
                  <a:pt x="2609593" y="2600038"/>
                  <a:pt x="2609593" y="2600038"/>
                  <a:pt x="139288" y="2600038"/>
                </a:cubicBezTo>
                <a:cubicBezTo>
                  <a:pt x="61450" y="2600038"/>
                  <a:pt x="0" y="2562859"/>
                  <a:pt x="0" y="2515766"/>
                </a:cubicBezTo>
                <a:cubicBezTo>
                  <a:pt x="0" y="2515766"/>
                  <a:pt x="0" y="2515766"/>
                  <a:pt x="0" y="84272"/>
                </a:cubicBezTo>
                <a:cubicBezTo>
                  <a:pt x="0" y="37179"/>
                  <a:pt x="61450" y="0"/>
                  <a:pt x="13928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B016FB-180C-41C9-A51A-5AD00EB454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1688" y="1994483"/>
            <a:ext cx="2748880" cy="2600038"/>
          </a:xfrm>
          <a:custGeom>
            <a:avLst/>
            <a:gdLst>
              <a:gd name="connsiteX0" fmla="*/ 139288 w 2748880"/>
              <a:gd name="connsiteY0" fmla="*/ 0 h 2600038"/>
              <a:gd name="connsiteX1" fmla="*/ 2609593 w 2748880"/>
              <a:gd name="connsiteY1" fmla="*/ 0 h 2600038"/>
              <a:gd name="connsiteX2" fmla="*/ 2748880 w 2748880"/>
              <a:gd name="connsiteY2" fmla="*/ 84272 h 2600038"/>
              <a:gd name="connsiteX3" fmla="*/ 2748880 w 2748880"/>
              <a:gd name="connsiteY3" fmla="*/ 2515766 h 2600038"/>
              <a:gd name="connsiteX4" fmla="*/ 2609593 w 2748880"/>
              <a:gd name="connsiteY4" fmla="*/ 2600038 h 2600038"/>
              <a:gd name="connsiteX5" fmla="*/ 139288 w 2748880"/>
              <a:gd name="connsiteY5" fmla="*/ 2600038 h 2600038"/>
              <a:gd name="connsiteX6" fmla="*/ 0 w 2748880"/>
              <a:gd name="connsiteY6" fmla="*/ 2515766 h 2600038"/>
              <a:gd name="connsiteX7" fmla="*/ 0 w 2748880"/>
              <a:gd name="connsiteY7" fmla="*/ 84272 h 2600038"/>
              <a:gd name="connsiteX8" fmla="*/ 139288 w 2748880"/>
              <a:gd name="connsiteY8" fmla="*/ 0 h 26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880" h="2600038">
                <a:moveTo>
                  <a:pt x="139288" y="0"/>
                </a:moveTo>
                <a:cubicBezTo>
                  <a:pt x="139288" y="0"/>
                  <a:pt x="139288" y="0"/>
                  <a:pt x="2609593" y="0"/>
                </a:cubicBezTo>
                <a:cubicBezTo>
                  <a:pt x="2687430" y="0"/>
                  <a:pt x="2748880" y="37179"/>
                  <a:pt x="2748880" y="84272"/>
                </a:cubicBezTo>
                <a:cubicBezTo>
                  <a:pt x="2748880" y="84272"/>
                  <a:pt x="2748880" y="84272"/>
                  <a:pt x="2748880" y="2515766"/>
                </a:cubicBezTo>
                <a:cubicBezTo>
                  <a:pt x="2748880" y="2562859"/>
                  <a:pt x="2687430" y="2600038"/>
                  <a:pt x="2609593" y="2600038"/>
                </a:cubicBezTo>
                <a:cubicBezTo>
                  <a:pt x="2609593" y="2600038"/>
                  <a:pt x="2609593" y="2600038"/>
                  <a:pt x="139288" y="2600038"/>
                </a:cubicBezTo>
                <a:cubicBezTo>
                  <a:pt x="61451" y="2600038"/>
                  <a:pt x="0" y="2562859"/>
                  <a:pt x="0" y="2515766"/>
                </a:cubicBezTo>
                <a:cubicBezTo>
                  <a:pt x="0" y="2515766"/>
                  <a:pt x="0" y="2515766"/>
                  <a:pt x="0" y="84272"/>
                </a:cubicBezTo>
                <a:cubicBezTo>
                  <a:pt x="0" y="37179"/>
                  <a:pt x="61451" y="0"/>
                  <a:pt x="13928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BF89E2-BF49-4BA9-911C-016EECE536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16781" y="1994483"/>
            <a:ext cx="2748880" cy="2600038"/>
          </a:xfrm>
          <a:custGeom>
            <a:avLst/>
            <a:gdLst>
              <a:gd name="connsiteX0" fmla="*/ 139288 w 2748880"/>
              <a:gd name="connsiteY0" fmla="*/ 0 h 2600038"/>
              <a:gd name="connsiteX1" fmla="*/ 2609593 w 2748880"/>
              <a:gd name="connsiteY1" fmla="*/ 0 h 2600038"/>
              <a:gd name="connsiteX2" fmla="*/ 2748880 w 2748880"/>
              <a:gd name="connsiteY2" fmla="*/ 84272 h 2600038"/>
              <a:gd name="connsiteX3" fmla="*/ 2748880 w 2748880"/>
              <a:gd name="connsiteY3" fmla="*/ 2515766 h 2600038"/>
              <a:gd name="connsiteX4" fmla="*/ 2609593 w 2748880"/>
              <a:gd name="connsiteY4" fmla="*/ 2600038 h 2600038"/>
              <a:gd name="connsiteX5" fmla="*/ 139288 w 2748880"/>
              <a:gd name="connsiteY5" fmla="*/ 2600038 h 2600038"/>
              <a:gd name="connsiteX6" fmla="*/ 0 w 2748880"/>
              <a:gd name="connsiteY6" fmla="*/ 2515766 h 2600038"/>
              <a:gd name="connsiteX7" fmla="*/ 0 w 2748880"/>
              <a:gd name="connsiteY7" fmla="*/ 84272 h 2600038"/>
              <a:gd name="connsiteX8" fmla="*/ 139288 w 2748880"/>
              <a:gd name="connsiteY8" fmla="*/ 0 h 26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8880" h="2600038">
                <a:moveTo>
                  <a:pt x="139288" y="0"/>
                </a:moveTo>
                <a:cubicBezTo>
                  <a:pt x="139288" y="0"/>
                  <a:pt x="139288" y="0"/>
                  <a:pt x="2609593" y="0"/>
                </a:cubicBezTo>
                <a:cubicBezTo>
                  <a:pt x="2687430" y="0"/>
                  <a:pt x="2748880" y="37179"/>
                  <a:pt x="2748880" y="84272"/>
                </a:cubicBezTo>
                <a:cubicBezTo>
                  <a:pt x="2748880" y="84272"/>
                  <a:pt x="2748880" y="84272"/>
                  <a:pt x="2748880" y="2515766"/>
                </a:cubicBezTo>
                <a:cubicBezTo>
                  <a:pt x="2748880" y="2562859"/>
                  <a:pt x="2687430" y="2600038"/>
                  <a:pt x="2609593" y="2600038"/>
                </a:cubicBezTo>
                <a:cubicBezTo>
                  <a:pt x="2609593" y="2600038"/>
                  <a:pt x="2609593" y="2600038"/>
                  <a:pt x="139288" y="2600038"/>
                </a:cubicBezTo>
                <a:cubicBezTo>
                  <a:pt x="61451" y="2600038"/>
                  <a:pt x="0" y="2562859"/>
                  <a:pt x="0" y="2515766"/>
                </a:cubicBezTo>
                <a:cubicBezTo>
                  <a:pt x="0" y="2515766"/>
                  <a:pt x="0" y="2515766"/>
                  <a:pt x="0" y="84272"/>
                </a:cubicBezTo>
                <a:cubicBezTo>
                  <a:pt x="0" y="37179"/>
                  <a:pt x="61451" y="0"/>
                  <a:pt x="13928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C362-6FBA-44A2-9CB6-E04A8EAA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34B06-FE18-4295-BD84-E56AFF7F2F85}" type="datetime1">
              <a:rPr lang="en-ID" smtClean="0"/>
              <a:t>20/10/2023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26277-789C-4435-BFD8-2820D06A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40E2-99BC-49E7-BA0D-BEA101DB09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5229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356985E-D853-4FB5-BA50-888020C6BE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3303" y="1987075"/>
            <a:ext cx="3014370" cy="313181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7AB2CA4-7157-4A89-BE26-C5155FB7A5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8816" y="1987075"/>
            <a:ext cx="3014370" cy="313181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690C856-BD11-40C1-904E-E1AD012BB2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4327" y="1987075"/>
            <a:ext cx="3014370" cy="313181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65C147-AFEC-4708-A6D8-04B84B44BB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05010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C8302A88-EEAA-474F-AC8F-CFE2B4BABA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CFD35-62B7-4864-9DDD-F6AB38E13B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F9863EB-E2A6-4AC7-8080-1B1204F33235}" type="datetime1">
              <a:rPr lang="en-ID" smtClean="0"/>
              <a:t>20/10/2023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10143-3F8D-4E37-B534-06B33ED5D2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72F53A0-D704-4F18-A66F-965092F80A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87740" y="807055"/>
            <a:ext cx="4808261" cy="5274781"/>
          </a:xfrm>
          <a:custGeom>
            <a:avLst/>
            <a:gdLst>
              <a:gd name="connsiteX0" fmla="*/ 0 w 4808261"/>
              <a:gd name="connsiteY0" fmla="*/ 0 h 5274781"/>
              <a:gd name="connsiteX1" fmla="*/ 4808261 w 4808261"/>
              <a:gd name="connsiteY1" fmla="*/ 0 h 5274781"/>
              <a:gd name="connsiteX2" fmla="*/ 4808261 w 4808261"/>
              <a:gd name="connsiteY2" fmla="*/ 5274781 h 5274781"/>
              <a:gd name="connsiteX3" fmla="*/ 0 w 4808261"/>
              <a:gd name="connsiteY3" fmla="*/ 5274781 h 527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8261" h="5274781">
                <a:moveTo>
                  <a:pt x="0" y="0"/>
                </a:moveTo>
                <a:lnTo>
                  <a:pt x="4808261" y="0"/>
                </a:lnTo>
                <a:lnTo>
                  <a:pt x="4808261" y="5274781"/>
                </a:lnTo>
                <a:lnTo>
                  <a:pt x="0" y="5274781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09F646-A25D-4B7F-B799-4269C6CCB0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686941" y="683306"/>
            <a:ext cx="819151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48931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98923-8077-44E4-84D5-AF49322D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7994-29F4-46B0-A467-D46DCDB52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B62D1-FA36-4D4D-B6EB-F7DB36D2B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E487-12CB-4FB1-87F9-88183F484114}" type="datetime1">
              <a:rPr lang="en-ID" smtClean="0"/>
              <a:t>20/10/2023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66219-B40A-4299-9A28-6A1F17347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D4EB2C-FD76-4297-A07D-527A15AF3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348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j-lt"/>
              </a:defRPr>
            </a:lvl1pPr>
          </a:lstStyle>
          <a:p>
            <a:fld id="{855B071F-FA0A-4942-A810-D7CFA9284A3B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056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0" r:id="rId3"/>
    <p:sldLayoutId id="2147483655" r:id="rId4"/>
    <p:sldLayoutId id="2147483674" r:id="rId5"/>
    <p:sldLayoutId id="2147483656" r:id="rId6"/>
    <p:sldLayoutId id="2147483678" r:id="rId7"/>
    <p:sldLayoutId id="2147483657" r:id="rId8"/>
    <p:sldLayoutId id="2147483675" r:id="rId9"/>
    <p:sldLayoutId id="2147483660" r:id="rId10"/>
    <p:sldLayoutId id="2147483673" r:id="rId11"/>
    <p:sldLayoutId id="2147483659" r:id="rId12"/>
    <p:sldLayoutId id="2147483661" r:id="rId13"/>
    <p:sldLayoutId id="2147483658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70" r:id="rId20"/>
    <p:sldLayoutId id="2147483676" r:id="rId21"/>
    <p:sldLayoutId id="2147483669" r:id="rId22"/>
    <p:sldLayoutId id="2147483672" r:id="rId23"/>
    <p:sldLayoutId id="2147483677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 descr="A képen személy, nő, személyek, tömeg látható&#10;&#10;Automatikusan generált leírás">
            <a:extLst>
              <a:ext uri="{FF2B5EF4-FFF2-40B4-BE49-F238E27FC236}">
                <a16:creationId xmlns:a16="http://schemas.microsoft.com/office/drawing/2014/main" id="{5679F452-4BD5-B6E3-9DFF-3781197C6C3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" b="4841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5C40B3-8E2A-4D30-B7DF-B068A6C3E3B3}"/>
              </a:ext>
            </a:extLst>
          </p:cNvPr>
          <p:cNvSpPr/>
          <p:nvPr/>
        </p:nvSpPr>
        <p:spPr>
          <a:xfrm>
            <a:off x="0" y="-4935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F575E-5B13-4091-AB93-BB5056DB6B67}"/>
              </a:ext>
            </a:extLst>
          </p:cNvPr>
          <p:cNvSpPr/>
          <p:nvPr/>
        </p:nvSpPr>
        <p:spPr>
          <a:xfrm>
            <a:off x="1473269" y="3906708"/>
            <a:ext cx="2535548" cy="39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4C3A48-2D84-401F-A512-E86BC3DBFADB}"/>
              </a:ext>
            </a:extLst>
          </p:cNvPr>
          <p:cNvSpPr txBox="1"/>
          <p:nvPr/>
        </p:nvSpPr>
        <p:spPr>
          <a:xfrm>
            <a:off x="1287739" y="3965492"/>
            <a:ext cx="101649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7000" b="1" dirty="0">
                <a:solidFill>
                  <a:schemeClr val="bg2"/>
                </a:solidFill>
                <a:latin typeface="Century Gothic" panose="020B0502020202020204" pitchFamily="34" charset="0"/>
                <a:sym typeface="Calibri" panose="020F0502020204030204" pitchFamily="34" charset="0"/>
              </a:rPr>
              <a:t>HÖK képviselői kutatás</a:t>
            </a:r>
            <a:endParaRPr lang="id-ID" sz="7000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D6B99-5ED7-4890-A1E2-AE3AEF39F985}"/>
              </a:ext>
            </a:extLst>
          </p:cNvPr>
          <p:cNvSpPr txBox="1"/>
          <p:nvPr/>
        </p:nvSpPr>
        <p:spPr>
          <a:xfrm>
            <a:off x="1287739" y="5059034"/>
            <a:ext cx="2230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>
                <a:ln w="19050">
                  <a:solidFill>
                    <a:schemeClr val="bg2">
                      <a:alpha val="65000"/>
                    </a:schemeClr>
                  </a:solidFill>
                </a:ln>
                <a:solidFill>
                  <a:schemeClr val="bg2"/>
                </a:solidFill>
                <a:latin typeface="Century Gothic" panose="020B0502020202020204" pitchFamily="34" charset="0"/>
                <a:ea typeface="Cardo" panose="02020600000000000000" pitchFamily="18" charset="-79"/>
                <a:cs typeface="Poppins" panose="02000000000000000000" pitchFamily="2" charset="0"/>
                <a:sym typeface="Calibri" panose="020F0502020204030204" pitchFamily="34" charset="0"/>
              </a:rPr>
              <a:t>2023</a:t>
            </a:r>
            <a:endParaRPr lang="id-ID" sz="7200" dirty="0">
              <a:ln w="19050">
                <a:solidFill>
                  <a:schemeClr val="bg2">
                    <a:alpha val="65000"/>
                  </a:schemeClr>
                </a:solidFill>
              </a:ln>
              <a:noFill/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1321C2-FDDC-4684-817E-5446FE4A79D5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1AC7E8-D287-4363-8897-F0372C98900E}"/>
              </a:ext>
            </a:extLst>
          </p:cNvPr>
          <p:cNvSpPr txBox="1"/>
          <p:nvPr/>
        </p:nvSpPr>
        <p:spPr>
          <a:xfrm>
            <a:off x="10271637" y="6524928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90DCE1-01C7-748E-59AF-A9A5759E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69" y="1135767"/>
            <a:ext cx="3783375" cy="14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9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E3EB3C0-61A2-A3EC-B45A-15B068F90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1321C2-FDDC-4684-817E-5446FE4A79D5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71AC7E8-D287-4363-8897-F0372C98900E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B3C3E6E-593B-803C-4073-B280A1B79826}"/>
              </a:ext>
            </a:extLst>
          </p:cNvPr>
          <p:cNvSpPr txBox="1"/>
          <p:nvPr/>
        </p:nvSpPr>
        <p:spPr>
          <a:xfrm>
            <a:off x="-1" y="4983098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buSzPct val="25000"/>
            </a:pPr>
            <a:r>
              <a:rPr lang="hu-HU" altLang="hu-HU" sz="1800" b="1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KÖSZÖNÖM A FIGYELMET!</a:t>
            </a:r>
          </a:p>
          <a:p>
            <a:pPr algn="ctr">
              <a:spcAft>
                <a:spcPct val="0"/>
              </a:spcAft>
              <a:buSzPct val="25000"/>
            </a:pPr>
            <a:endParaRPr lang="hu-HU" altLang="hu-HU" sz="1800" b="1" dirty="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>
              <a:spcAft>
                <a:spcPct val="0"/>
              </a:spcAft>
              <a:buSzPct val="25000"/>
            </a:pPr>
            <a:r>
              <a:rPr lang="hu-HU" altLang="hu-HU" sz="1800" b="1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 KUTATÁSSAL KAPCSOLATOS JÖVŐBEN FELMERÜLŐ KÉRDÉSEK ESETÉN KERESS BIZALOMMAL: SOVEGJARTO.VIRAG@HOOK.HU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12D06D-5472-45BF-18F2-1C4EA5A2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2636756"/>
            <a:ext cx="4176408" cy="15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helye 10" descr="A képen ég, fű, kültéri, felhő látható&#10;&#10;Automatikusan generált leírás">
            <a:extLst>
              <a:ext uri="{FF2B5EF4-FFF2-40B4-BE49-F238E27FC236}">
                <a16:creationId xmlns:a16="http://schemas.microsoft.com/office/drawing/2014/main" id="{C1B1F300-F1E6-DB2E-D379-CAE9A3ECC3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5063"/>
          <a:stretch>
            <a:fillRect/>
          </a:stretch>
        </p:blipFill>
        <p:spPr>
          <a:xfrm>
            <a:off x="4441370" y="778808"/>
            <a:ext cx="7750629" cy="574612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928183" y="1154406"/>
            <a:ext cx="4282446" cy="17902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2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1028651" y="1387653"/>
            <a:ext cx="4081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kutatási téma </a:t>
            </a:r>
          </a:p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megjelölése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E179C4-CB7F-A422-72ED-54F2547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83" y="2908611"/>
            <a:ext cx="3513187" cy="2775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Központi szereplők: </a:t>
            </a:r>
            <a:r>
              <a:rPr lang="hu-HU" altLang="hu-HU" sz="1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TI!</a:t>
            </a:r>
            <a:endParaRPr lang="hu-HU" altLang="hu-HU" sz="1800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Szociodemográfia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ösztönzők, HÖK és hozzáfűződő tevékenységek megítélése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8566304-30E7-71C5-1F3D-EDEFAA01368F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F77457D-79E3-8809-0D9A-8380F0CC2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5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928183" y="1145076"/>
            <a:ext cx="4282446" cy="1093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3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867223" y="1061259"/>
            <a:ext cx="4343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témaválasztás indoklása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527637A-C3C0-896B-A617-E93F4A900FA1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4F61174-AE6C-1001-9117-F652F6B3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90982D93-FEBA-E69D-6B6B-E219BF441CD3}"/>
              </a:ext>
            </a:extLst>
          </p:cNvPr>
          <p:cNvSpPr/>
          <p:nvPr/>
        </p:nvSpPr>
        <p:spPr>
          <a:xfrm>
            <a:off x="241821" y="2698127"/>
            <a:ext cx="3775163" cy="2117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C19A5AE-2102-1884-85E2-C633C9D1E76A}"/>
              </a:ext>
            </a:extLst>
          </p:cNvPr>
          <p:cNvSpPr txBox="1"/>
          <p:nvPr/>
        </p:nvSpPr>
        <p:spPr>
          <a:xfrm flipH="1">
            <a:off x="275124" y="2732803"/>
            <a:ext cx="37751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HÖOK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Mélyebb ismeretek a hallgatói érdekképviseleti munkában részt vevő hallgatókról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Eredményesebb munka és </a:t>
            </a:r>
            <a:r>
              <a:rPr lang="hu-HU" dirty="0" err="1"/>
              <a:t>célzottabb</a:t>
            </a:r>
            <a:r>
              <a:rPr lang="hu-HU" dirty="0"/>
              <a:t> projektgenerálás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627F82D8-5119-CBC8-3702-4F08346DE90B}"/>
              </a:ext>
            </a:extLst>
          </p:cNvPr>
          <p:cNvSpPr/>
          <p:nvPr/>
        </p:nvSpPr>
        <p:spPr>
          <a:xfrm>
            <a:off x="4220908" y="2698127"/>
            <a:ext cx="3775163" cy="2117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FDF90F8-4E0C-2E7F-973F-66753CD4812E}"/>
              </a:ext>
            </a:extLst>
          </p:cNvPr>
          <p:cNvSpPr/>
          <p:nvPr/>
        </p:nvSpPr>
        <p:spPr>
          <a:xfrm>
            <a:off x="8199995" y="2682149"/>
            <a:ext cx="3775163" cy="2117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6767453-8F6B-10E0-BC5D-4FCB468F26F3}"/>
              </a:ext>
            </a:extLst>
          </p:cNvPr>
          <p:cNvSpPr txBox="1"/>
          <p:nvPr/>
        </p:nvSpPr>
        <p:spPr>
          <a:xfrm flipH="1">
            <a:off x="4254211" y="2732803"/>
            <a:ext cx="37418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Tagönkormányzatok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Annak megismerése, hogy összességében kik vagyunk, hogyan gondolkodunk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Identitáserősítés: közös pontok felismerése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56CFC65-F965-9938-A280-D14E8C1A6D80}"/>
              </a:ext>
            </a:extLst>
          </p:cNvPr>
          <p:cNvSpPr txBox="1"/>
          <p:nvPr/>
        </p:nvSpPr>
        <p:spPr>
          <a:xfrm flipH="1">
            <a:off x="8199994" y="2732803"/>
            <a:ext cx="37418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Kutatói perspektíva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jövőben az adatok összehasonlítása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Elemzési lehetőség</a:t>
            </a:r>
          </a:p>
        </p:txBody>
      </p:sp>
    </p:spTree>
    <p:extLst>
      <p:ext uri="{BB962C8B-B14F-4D97-AF65-F5344CB8AC3E}">
        <p14:creationId xmlns:p14="http://schemas.microsoft.com/office/powerpoint/2010/main" val="375179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rvey Photos, Download The BEST Free Survey Stock Photos &amp; HD Images">
            <a:extLst>
              <a:ext uri="{FF2B5EF4-FFF2-40B4-BE49-F238E27FC236}">
                <a16:creationId xmlns:a16="http://schemas.microsoft.com/office/drawing/2014/main" id="{689D11DF-F825-1CFF-D4B2-DBF667CA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96" y="683306"/>
            <a:ext cx="5482603" cy="36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928182" y="1145076"/>
            <a:ext cx="6823745" cy="11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4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928182" y="1384105"/>
            <a:ext cx="6823745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kutatás céljai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E179C4-CB7F-A422-72ED-54F2547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83" y="2383871"/>
            <a:ext cx="5957809" cy="33290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Milyen tényezők játszanak szerepet a HÖK-</a:t>
            </a: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ös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munkában való részvételben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Transzmissziós és motivációs tényezők felderítése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Ismeretszerzés a </a:t>
            </a: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szociodemográfiai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háttérről</a:t>
            </a:r>
          </a:p>
          <a:p>
            <a:pPr marL="285750" indent="-28575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Átfogó kép a hallgatói képviseleti tagokról         (+ mennyiség)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4603F5E-7A7D-7917-8DBF-30D04A63AFBD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2EFF3C3-31D9-2782-7CA5-389103212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9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F1077FDE-3DD3-AAAB-88E2-FD9FF936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67" y="687802"/>
            <a:ext cx="7556431" cy="50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708411" y="807796"/>
            <a:ext cx="4282446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5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647451" y="683306"/>
            <a:ext cx="4259405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kutatás alanyai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E179C4-CB7F-A422-72ED-54F2547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11" y="2126739"/>
            <a:ext cx="3988117" cy="33290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Vezetői szerepet ellátó képviselők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Nem vezetői szerepet ellátó (közvetlenül vagy közvetett módon) választott képviselők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Nem választott képviselők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8566304-30E7-71C5-1F3D-EDEFAA01368F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F77457D-79E3-8809-0D9A-8380F0CC2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73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FAC41E4-CD69-FE38-995D-64B8D1DC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9" b="309"/>
          <a:stretch/>
        </p:blipFill>
        <p:spPr>
          <a:xfrm>
            <a:off x="0" y="0"/>
            <a:ext cx="7618134" cy="50498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6312767" y="4884970"/>
            <a:ext cx="4282446" cy="1084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6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6312767" y="5073140"/>
            <a:ext cx="4282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Hipotézisek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E179C4-CB7F-A422-72ED-54F2547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699" y="985062"/>
            <a:ext cx="4551301" cy="38830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Korosztályok közötti eltérések – kösz, COVID!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DÖK relevancia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Bevonódás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szempontjából fontos a </a:t>
            </a: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gólyatábor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hu-HU" altLang="hu-HU" sz="1800" dirty="0" err="1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gólyahét</a:t>
            </a: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utánpótlás program</a:t>
            </a:r>
          </a:p>
          <a:p>
            <a:pPr marL="342900" indent="-342900">
              <a:lnSpc>
                <a:spcPct val="2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Munka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273866AC-C456-69E0-6F4A-855F05322194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15FBDA63-9715-DB98-F7D3-A486CF2FC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2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1A69FA7-4B34-9AFF-03F8-EED89987C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25" y="-11729"/>
            <a:ext cx="5680449" cy="297276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31A0AEB-F8BC-D0A6-1C79-A3CACB9B1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907" y="2749737"/>
            <a:ext cx="5681298" cy="37875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518749" y="648062"/>
            <a:ext cx="3261681" cy="1192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7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518748" y="582690"/>
            <a:ext cx="3261681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Kutatási módszerek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6E179C4-CB7F-A422-72ED-54F254745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865" y="3137166"/>
            <a:ext cx="4694695" cy="15978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>
              <a:lnSpc>
                <a:spcPct val="3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Kérdőíves vizsgálat - CAWI</a:t>
            </a:r>
          </a:p>
          <a:p>
            <a:pPr marL="285750" indent="-285750">
              <a:lnSpc>
                <a:spcPct val="3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18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Fókuszcsoportos interjúk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4603F5E-7A7D-7917-8DBF-30D04A63AFBD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2EFF3C3-31D9-2782-7CA5-389103212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3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A31E72F-6280-49FA-9130-C7D7A89243DC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7E7E4C1-DDC8-4709-B724-A86B396CB5AD}"/>
              </a:ext>
            </a:extLst>
          </p:cNvPr>
          <p:cNvSpPr txBox="1"/>
          <p:nvPr/>
        </p:nvSpPr>
        <p:spPr>
          <a:xfrm>
            <a:off x="10271637" y="6524928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27A9DD1-FEEC-41D9-814E-C9E62F7C4B2B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361BAE0-C045-4750-B4F9-2340C97E1A35}"/>
              </a:ext>
            </a:extLst>
          </p:cNvPr>
          <p:cNvSpPr/>
          <p:nvPr/>
        </p:nvSpPr>
        <p:spPr>
          <a:xfrm>
            <a:off x="2756452" y="601639"/>
            <a:ext cx="6520069" cy="10082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Title 2">
            <a:extLst>
              <a:ext uri="{FF2B5EF4-FFF2-40B4-BE49-F238E27FC236}">
                <a16:creationId xmlns:a16="http://schemas.microsoft.com/office/drawing/2014/main" id="{0148C580-EC17-43D2-B5A7-39CB854483C8}"/>
              </a:ext>
            </a:extLst>
          </p:cNvPr>
          <p:cNvSpPr txBox="1">
            <a:spLocks/>
          </p:cNvSpPr>
          <p:nvPr/>
        </p:nvSpPr>
        <p:spPr>
          <a:xfrm>
            <a:off x="2756453" y="730896"/>
            <a:ext cx="6520068" cy="86823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Ütemterv</a:t>
            </a:r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CDCD1099-02F6-455C-AC0A-CD82A3C7B7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8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BB4C447-8449-5071-73E6-2EF0D18136B6}"/>
              </a:ext>
            </a:extLst>
          </p:cNvPr>
          <p:cNvSpPr txBox="1"/>
          <p:nvPr/>
        </p:nvSpPr>
        <p:spPr>
          <a:xfrm>
            <a:off x="2162706" y="1737682"/>
            <a:ext cx="1470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Kutatási terv elkészítése</a:t>
            </a:r>
            <a:b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hu-HU" altLang="hu-HU" sz="1200" dirty="0">
                <a:latin typeface="Century Gothic" panose="020B0502020202020204" pitchFamily="34" charset="0"/>
                <a:cs typeface="Calibri" panose="020F0502020204030204" pitchFamily="34" charset="0"/>
              </a:rPr>
              <a:t>2023. nyár</a:t>
            </a:r>
            <a:endParaRPr lang="hu-HU" sz="1200" dirty="0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D1B7BE64-4D46-9DB9-5AD0-9FB0F7E448C0}"/>
              </a:ext>
            </a:extLst>
          </p:cNvPr>
          <p:cNvSpPr/>
          <p:nvPr/>
        </p:nvSpPr>
        <p:spPr>
          <a:xfrm>
            <a:off x="2812024" y="2443272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AF4B2E15-9990-137D-CC01-7B5EC752011A}"/>
              </a:ext>
            </a:extLst>
          </p:cNvPr>
          <p:cNvSpPr/>
          <p:nvPr/>
        </p:nvSpPr>
        <p:spPr>
          <a:xfrm>
            <a:off x="4184109" y="3516696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E2ACECAA-F937-8847-D543-5AA4C2F6EDF3}"/>
              </a:ext>
            </a:extLst>
          </p:cNvPr>
          <p:cNvSpPr/>
          <p:nvPr/>
        </p:nvSpPr>
        <p:spPr>
          <a:xfrm>
            <a:off x="6172603" y="2768688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>
            <a:extLst>
              <a:ext uri="{FF2B5EF4-FFF2-40B4-BE49-F238E27FC236}">
                <a16:creationId xmlns:a16="http://schemas.microsoft.com/office/drawing/2014/main" id="{0DF4C7DA-A11F-0298-142D-0693A606CA0B}"/>
              </a:ext>
            </a:extLst>
          </p:cNvPr>
          <p:cNvSpPr/>
          <p:nvPr/>
        </p:nvSpPr>
        <p:spPr>
          <a:xfrm>
            <a:off x="7693222" y="3445095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Ellipszis 50">
            <a:extLst>
              <a:ext uri="{FF2B5EF4-FFF2-40B4-BE49-F238E27FC236}">
                <a16:creationId xmlns:a16="http://schemas.microsoft.com/office/drawing/2014/main" id="{27F8044E-E69A-B4C7-F4C1-42FB33850015}"/>
              </a:ext>
            </a:extLst>
          </p:cNvPr>
          <p:cNvSpPr/>
          <p:nvPr/>
        </p:nvSpPr>
        <p:spPr>
          <a:xfrm>
            <a:off x="3146855" y="4534881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Ellipszis 52">
            <a:extLst>
              <a:ext uri="{FF2B5EF4-FFF2-40B4-BE49-F238E27FC236}">
                <a16:creationId xmlns:a16="http://schemas.microsoft.com/office/drawing/2014/main" id="{F81F2BB0-5C12-9EF6-9544-DB2A522302FF}"/>
              </a:ext>
            </a:extLst>
          </p:cNvPr>
          <p:cNvSpPr/>
          <p:nvPr/>
        </p:nvSpPr>
        <p:spPr>
          <a:xfrm>
            <a:off x="5045389" y="5288182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Ellipszis 55">
            <a:extLst>
              <a:ext uri="{FF2B5EF4-FFF2-40B4-BE49-F238E27FC236}">
                <a16:creationId xmlns:a16="http://schemas.microsoft.com/office/drawing/2014/main" id="{78DE54FF-DB7A-DA78-B940-21576A925CA5}"/>
              </a:ext>
            </a:extLst>
          </p:cNvPr>
          <p:cNvSpPr/>
          <p:nvPr/>
        </p:nvSpPr>
        <p:spPr>
          <a:xfrm>
            <a:off x="6482591" y="4338779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>
            <a:extLst>
              <a:ext uri="{FF2B5EF4-FFF2-40B4-BE49-F238E27FC236}">
                <a16:creationId xmlns:a16="http://schemas.microsoft.com/office/drawing/2014/main" id="{C721FEDE-7959-C19E-AF75-69F9D8629156}"/>
              </a:ext>
            </a:extLst>
          </p:cNvPr>
          <p:cNvSpPr/>
          <p:nvPr/>
        </p:nvSpPr>
        <p:spPr>
          <a:xfrm>
            <a:off x="9725587" y="3783156"/>
            <a:ext cx="300216" cy="300216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Szövegdoboz 87">
            <a:extLst>
              <a:ext uri="{FF2B5EF4-FFF2-40B4-BE49-F238E27FC236}">
                <a16:creationId xmlns:a16="http://schemas.microsoft.com/office/drawing/2014/main" id="{865C6E50-3086-2B1A-A6D2-B249D50C0BE6}"/>
              </a:ext>
            </a:extLst>
          </p:cNvPr>
          <p:cNvSpPr txBox="1"/>
          <p:nvPr/>
        </p:nvSpPr>
        <p:spPr>
          <a:xfrm>
            <a:off x="2504338" y="4882989"/>
            <a:ext cx="1594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Kérdőívtervezet elkészítése, prezentálása a HÖOK-</a:t>
            </a:r>
            <a:r>
              <a:rPr lang="hu-HU" altLang="hu-HU" sz="12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on</a:t>
            </a:r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 belül</a:t>
            </a:r>
          </a:p>
          <a:p>
            <a:pPr algn="ctr"/>
            <a:r>
              <a:rPr lang="hu-HU" altLang="hu-HU" sz="1200" dirty="0">
                <a:latin typeface="Century Gothic" panose="020B0502020202020204" pitchFamily="34" charset="0"/>
                <a:cs typeface="Calibri" panose="020F0502020204030204" pitchFamily="34" charset="0"/>
              </a:rPr>
              <a:t>2023. szeptember</a:t>
            </a:r>
          </a:p>
        </p:txBody>
      </p: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563DA229-A9B6-FFAB-7B97-6550C5DE4E8C}"/>
              </a:ext>
            </a:extLst>
          </p:cNvPr>
          <p:cNvSpPr txBox="1"/>
          <p:nvPr/>
        </p:nvSpPr>
        <p:spPr>
          <a:xfrm>
            <a:off x="3557803" y="2988386"/>
            <a:ext cx="161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Próbakérdőív</a:t>
            </a:r>
          </a:p>
          <a:p>
            <a:pPr algn="ctr"/>
            <a:r>
              <a:rPr lang="hu-HU" altLang="hu-HU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2023. október eleje</a:t>
            </a:r>
          </a:p>
        </p:txBody>
      </p:sp>
      <p:sp>
        <p:nvSpPr>
          <p:cNvPr id="92" name="Szövegdoboz 91">
            <a:extLst>
              <a:ext uri="{FF2B5EF4-FFF2-40B4-BE49-F238E27FC236}">
                <a16:creationId xmlns:a16="http://schemas.microsoft.com/office/drawing/2014/main" id="{8D28057C-BFFA-6C60-0AFD-EBC14C4EF36B}"/>
              </a:ext>
            </a:extLst>
          </p:cNvPr>
          <p:cNvSpPr txBox="1"/>
          <p:nvPr/>
        </p:nvSpPr>
        <p:spPr>
          <a:xfrm>
            <a:off x="4461309" y="5713029"/>
            <a:ext cx="146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200" b="1" dirty="0">
                <a:solidFill>
                  <a:schemeClr val="tx1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Kérdőív start</a:t>
            </a:r>
          </a:p>
          <a:p>
            <a:pPr algn="ctr"/>
            <a:r>
              <a:rPr lang="hu-HU" altLang="hu-HU" sz="1200" dirty="0">
                <a:solidFill>
                  <a:schemeClr val="tx1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2023. </a:t>
            </a:r>
            <a:r>
              <a:rPr lang="hu-HU" altLang="hu-HU" sz="1200" dirty="0">
                <a:highlight>
                  <a:srgbClr val="FFFF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o</a:t>
            </a:r>
            <a:r>
              <a:rPr lang="hu-HU" altLang="hu-HU" sz="1200" dirty="0">
                <a:solidFill>
                  <a:schemeClr val="tx1"/>
                </a:solidFill>
                <a:highlight>
                  <a:srgbClr val="FFFF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któber 14.</a:t>
            </a:r>
          </a:p>
        </p:txBody>
      </p:sp>
      <p:sp>
        <p:nvSpPr>
          <p:cNvPr id="93" name="Szövegdoboz 92">
            <a:extLst>
              <a:ext uri="{FF2B5EF4-FFF2-40B4-BE49-F238E27FC236}">
                <a16:creationId xmlns:a16="http://schemas.microsoft.com/office/drawing/2014/main" id="{434A44AF-AE00-EC4D-CCCC-6CB87A6CBED8}"/>
              </a:ext>
            </a:extLst>
          </p:cNvPr>
          <p:cNvSpPr txBox="1"/>
          <p:nvPr/>
        </p:nvSpPr>
        <p:spPr>
          <a:xfrm>
            <a:off x="5314863" y="2127836"/>
            <a:ext cx="193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Fókuszcsoportok start</a:t>
            </a:r>
          </a:p>
          <a:p>
            <a:pPr algn="ctr"/>
            <a:r>
              <a:rPr lang="hu-HU" altLang="hu-HU" sz="1200" dirty="0">
                <a:latin typeface="Century Gothic" panose="020B0502020202020204" pitchFamily="34" charset="0"/>
                <a:cs typeface="Calibri" panose="020F0502020204030204" pitchFamily="34" charset="0"/>
              </a:rPr>
              <a:t>2023. november vége – december</a:t>
            </a:r>
            <a:endParaRPr lang="hu-HU" altLang="hu-HU" sz="1200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Szövegdoboz 93">
            <a:extLst>
              <a:ext uri="{FF2B5EF4-FFF2-40B4-BE49-F238E27FC236}">
                <a16:creationId xmlns:a16="http://schemas.microsoft.com/office/drawing/2014/main" id="{FA866AB7-2AF1-D9D2-385A-00FA2F3080E8}"/>
              </a:ext>
            </a:extLst>
          </p:cNvPr>
          <p:cNvSpPr txBox="1"/>
          <p:nvPr/>
        </p:nvSpPr>
        <p:spPr>
          <a:xfrm>
            <a:off x="5800331" y="4768261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altLang="hu-HU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Kérdőív vége</a:t>
            </a:r>
            <a:endParaRPr lang="hu-HU" altLang="hu-HU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altLang="hu-HU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2023. </a:t>
            </a:r>
            <a:r>
              <a:rPr lang="hu-HU" altLang="hu-HU" sz="1200" dirty="0"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hu-HU" altLang="hu-HU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ecember 10.</a:t>
            </a:r>
          </a:p>
        </p:txBody>
      </p:sp>
      <p:sp>
        <p:nvSpPr>
          <p:cNvPr id="98" name="Szövegdoboz 97">
            <a:extLst>
              <a:ext uri="{FF2B5EF4-FFF2-40B4-BE49-F238E27FC236}">
                <a16:creationId xmlns:a16="http://schemas.microsoft.com/office/drawing/2014/main" id="{F76FBB62-A0BA-647E-08D4-8631CD0D65A4}"/>
              </a:ext>
            </a:extLst>
          </p:cNvPr>
          <p:cNvSpPr txBox="1"/>
          <p:nvPr/>
        </p:nvSpPr>
        <p:spPr>
          <a:xfrm>
            <a:off x="6925724" y="2882271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Fókuszcsoportok vége</a:t>
            </a:r>
            <a:r>
              <a:rPr lang="hu-HU" altLang="hu-HU" sz="1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hu-HU" altLang="hu-HU" sz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2024. január</a:t>
            </a:r>
          </a:p>
        </p:txBody>
      </p:sp>
      <p:sp>
        <p:nvSpPr>
          <p:cNvPr id="102" name="Szövegdoboz 101">
            <a:extLst>
              <a:ext uri="{FF2B5EF4-FFF2-40B4-BE49-F238E27FC236}">
                <a16:creationId xmlns:a16="http://schemas.microsoft.com/office/drawing/2014/main" id="{A35FA566-1C93-3246-AED7-689398C19513}"/>
              </a:ext>
            </a:extLst>
          </p:cNvPr>
          <p:cNvSpPr txBox="1"/>
          <p:nvPr/>
        </p:nvSpPr>
        <p:spPr>
          <a:xfrm>
            <a:off x="8994177" y="4237931"/>
            <a:ext cx="1763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hu-HU" altLang="hu-HU" sz="1200" b="1" dirty="0">
                <a:latin typeface="Century Gothic" panose="020B0502020202020204" pitchFamily="34" charset="0"/>
                <a:cs typeface="Calibri" panose="020F0502020204030204" pitchFamily="34" charset="0"/>
              </a:rPr>
              <a:t>Gyorsjelentés</a:t>
            </a:r>
          </a:p>
          <a:p>
            <a:pPr algn="ctr">
              <a:buClr>
                <a:schemeClr val="bg1"/>
              </a:buClr>
            </a:pPr>
            <a:r>
              <a:rPr lang="hu-HU" altLang="hu-HU" sz="1200" dirty="0">
                <a:latin typeface="Century Gothic" panose="020B0502020202020204" pitchFamily="34" charset="0"/>
                <a:cs typeface="Calibri" panose="020F0502020204030204" pitchFamily="34" charset="0"/>
              </a:rPr>
              <a:t>2024. február</a:t>
            </a:r>
          </a:p>
        </p:txBody>
      </p:sp>
      <p:cxnSp>
        <p:nvCxnSpPr>
          <p:cNvPr id="112" name="Egyenes összekötő 111">
            <a:extLst>
              <a:ext uri="{FF2B5EF4-FFF2-40B4-BE49-F238E27FC236}">
                <a16:creationId xmlns:a16="http://schemas.microsoft.com/office/drawing/2014/main" id="{210A3800-7FCB-EDAB-A962-3691C75878CA}"/>
              </a:ext>
            </a:extLst>
          </p:cNvPr>
          <p:cNvCxnSpPr>
            <a:cxnSpLocks/>
          </p:cNvCxnSpPr>
          <p:nvPr/>
        </p:nvCxnSpPr>
        <p:spPr>
          <a:xfrm>
            <a:off x="2955756" y="2562577"/>
            <a:ext cx="344072" cy="213959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gyenes összekötő 116">
            <a:extLst>
              <a:ext uri="{FF2B5EF4-FFF2-40B4-BE49-F238E27FC236}">
                <a16:creationId xmlns:a16="http://schemas.microsoft.com/office/drawing/2014/main" id="{65B5D19B-65B2-E666-4701-092BEC45809C}"/>
              </a:ext>
            </a:extLst>
          </p:cNvPr>
          <p:cNvCxnSpPr>
            <a:cxnSpLocks/>
          </p:cNvCxnSpPr>
          <p:nvPr/>
        </p:nvCxnSpPr>
        <p:spPr>
          <a:xfrm flipH="1">
            <a:off x="3296963" y="3693879"/>
            <a:ext cx="1030665" cy="100828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gyenes összekötő 119">
            <a:extLst>
              <a:ext uri="{FF2B5EF4-FFF2-40B4-BE49-F238E27FC236}">
                <a16:creationId xmlns:a16="http://schemas.microsoft.com/office/drawing/2014/main" id="{82283404-83AB-C1FB-EC09-C457572F2F28}"/>
              </a:ext>
            </a:extLst>
          </p:cNvPr>
          <p:cNvCxnSpPr>
            <a:cxnSpLocks/>
          </p:cNvCxnSpPr>
          <p:nvPr/>
        </p:nvCxnSpPr>
        <p:spPr>
          <a:xfrm>
            <a:off x="4326196" y="3693879"/>
            <a:ext cx="885713" cy="174211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gyenes összekötő 122">
            <a:extLst>
              <a:ext uri="{FF2B5EF4-FFF2-40B4-BE49-F238E27FC236}">
                <a16:creationId xmlns:a16="http://schemas.microsoft.com/office/drawing/2014/main" id="{5A907AF3-451F-D0C5-D0DD-B0A1C33CA796}"/>
              </a:ext>
            </a:extLst>
          </p:cNvPr>
          <p:cNvCxnSpPr>
            <a:cxnSpLocks/>
          </p:cNvCxnSpPr>
          <p:nvPr/>
        </p:nvCxnSpPr>
        <p:spPr>
          <a:xfrm flipH="1">
            <a:off x="5206753" y="2926055"/>
            <a:ext cx="1114680" cy="248516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>
            <a:extLst>
              <a:ext uri="{FF2B5EF4-FFF2-40B4-BE49-F238E27FC236}">
                <a16:creationId xmlns:a16="http://schemas.microsoft.com/office/drawing/2014/main" id="{A643BDFD-0B68-B48D-BBAB-D3A47A37A120}"/>
              </a:ext>
            </a:extLst>
          </p:cNvPr>
          <p:cNvCxnSpPr>
            <a:cxnSpLocks/>
          </p:cNvCxnSpPr>
          <p:nvPr/>
        </p:nvCxnSpPr>
        <p:spPr>
          <a:xfrm>
            <a:off x="6321433" y="2926055"/>
            <a:ext cx="311266" cy="1596184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gyenes összekötő 128">
            <a:extLst>
              <a:ext uri="{FF2B5EF4-FFF2-40B4-BE49-F238E27FC236}">
                <a16:creationId xmlns:a16="http://schemas.microsoft.com/office/drawing/2014/main" id="{A8DD4AFD-C1B2-98B3-592F-5A11F027196F}"/>
              </a:ext>
            </a:extLst>
          </p:cNvPr>
          <p:cNvCxnSpPr>
            <a:cxnSpLocks/>
          </p:cNvCxnSpPr>
          <p:nvPr/>
        </p:nvCxnSpPr>
        <p:spPr>
          <a:xfrm flipH="1">
            <a:off x="6600748" y="3603044"/>
            <a:ext cx="1254819" cy="87527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>
            <a:extLst>
              <a:ext uri="{FF2B5EF4-FFF2-40B4-BE49-F238E27FC236}">
                <a16:creationId xmlns:a16="http://schemas.microsoft.com/office/drawing/2014/main" id="{5FBC2107-A878-669E-27FE-0E5035E88D24}"/>
              </a:ext>
            </a:extLst>
          </p:cNvPr>
          <p:cNvCxnSpPr>
            <a:cxnSpLocks/>
          </p:cNvCxnSpPr>
          <p:nvPr/>
        </p:nvCxnSpPr>
        <p:spPr>
          <a:xfrm>
            <a:off x="7895820" y="3624826"/>
            <a:ext cx="2089730" cy="30540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9">
            <a:extLst>
              <a:ext uri="{FF2B5EF4-FFF2-40B4-BE49-F238E27FC236}">
                <a16:creationId xmlns:a16="http://schemas.microsoft.com/office/drawing/2014/main" id="{AEEC328B-7147-EE4E-9E12-B5E362C86F04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8" name="Kép 147">
            <a:extLst>
              <a:ext uri="{FF2B5EF4-FFF2-40B4-BE49-F238E27FC236}">
                <a16:creationId xmlns:a16="http://schemas.microsoft.com/office/drawing/2014/main" id="{1A4DF67A-5AE4-FA16-696C-629937FD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6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BCF1F10-5FD3-49FF-9600-9EF01BF6BDE1}"/>
              </a:ext>
            </a:extLst>
          </p:cNvPr>
          <p:cNvSpPr/>
          <p:nvPr/>
        </p:nvSpPr>
        <p:spPr>
          <a:xfrm>
            <a:off x="10595213" y="0"/>
            <a:ext cx="971839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7F47FE-8B4F-4F9D-84F8-8583881187C9}"/>
              </a:ext>
            </a:extLst>
          </p:cNvPr>
          <p:cNvSpPr/>
          <p:nvPr/>
        </p:nvSpPr>
        <p:spPr>
          <a:xfrm>
            <a:off x="1287739" y="6508913"/>
            <a:ext cx="10904260" cy="3490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F624CE-68C2-4F6C-9706-B9235BAC9581}"/>
              </a:ext>
            </a:extLst>
          </p:cNvPr>
          <p:cNvSpPr txBox="1"/>
          <p:nvPr/>
        </p:nvSpPr>
        <p:spPr>
          <a:xfrm>
            <a:off x="10279653" y="6524928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www.hook.hu</a:t>
            </a:r>
            <a:endParaRPr lang="id-ID" sz="1400" b="1" dirty="0">
              <a:solidFill>
                <a:schemeClr val="bg2"/>
              </a:solidFill>
              <a:latin typeface="Century Gothic" panose="020B0502020202020204" pitchFamily="34" charset="0"/>
              <a:ea typeface="Cardo" panose="02020600000000000000" pitchFamily="18" charset="-79"/>
              <a:cs typeface="Poppins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1F19D0-B9D2-489B-8C0D-AB0A51B3D11F}"/>
              </a:ext>
            </a:extLst>
          </p:cNvPr>
          <p:cNvSpPr/>
          <p:nvPr/>
        </p:nvSpPr>
        <p:spPr>
          <a:xfrm>
            <a:off x="7371301" y="2553354"/>
            <a:ext cx="4282446" cy="1091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6A2DC-E23D-4F21-9510-F057C0B737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55B071F-FA0A-4942-A810-D7CFA9284A3B}" type="slidenum">
              <a:rPr lang="en-ID" smtClean="0">
                <a:solidFill>
                  <a:schemeClr val="bg2"/>
                </a:solidFill>
              </a:rPr>
              <a:pPr/>
              <a:t>9</a:t>
            </a:fld>
            <a:endParaRPr lang="en-ID" dirty="0">
              <a:solidFill>
                <a:schemeClr val="bg2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CDEF5F-052D-77B8-B077-2B71F8548C7B}"/>
              </a:ext>
            </a:extLst>
          </p:cNvPr>
          <p:cNvSpPr txBox="1"/>
          <p:nvPr/>
        </p:nvSpPr>
        <p:spPr>
          <a:xfrm>
            <a:off x="7371301" y="2483059"/>
            <a:ext cx="4282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altLang="hu-HU" sz="4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QR KÓD A KÉRDŐÍVHEZ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273866AC-C456-69E0-6F4A-855F05322194}"/>
              </a:ext>
            </a:extLst>
          </p:cNvPr>
          <p:cNvSpPr/>
          <p:nvPr/>
        </p:nvSpPr>
        <p:spPr>
          <a:xfrm>
            <a:off x="-11479" y="5665304"/>
            <a:ext cx="2515817" cy="11926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15FBDA63-9715-DB98-F7D3-A486CF2FC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7" y="5922617"/>
            <a:ext cx="1816259" cy="678070"/>
          </a:xfrm>
          <a:prstGeom prst="rect">
            <a:avLst/>
          </a:prstGeom>
        </p:spPr>
      </p:pic>
      <p:pic>
        <p:nvPicPr>
          <p:cNvPr id="6" name="Kép 5" descr="A képen minta, pixel, tervezés látható&#10;&#10;Automatikusan generált leírás">
            <a:extLst>
              <a:ext uri="{FF2B5EF4-FFF2-40B4-BE49-F238E27FC236}">
                <a16:creationId xmlns:a16="http://schemas.microsoft.com/office/drawing/2014/main" id="{A636F5F8-0326-A1F7-0670-B1BA1EC25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66" y="1009443"/>
            <a:ext cx="4179734" cy="41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8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ariez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51515"/>
      </a:accent1>
      <a:accent2>
        <a:srgbClr val="A31111"/>
      </a:accent2>
      <a:accent3>
        <a:srgbClr val="840E0E"/>
      </a:accent3>
      <a:accent4>
        <a:srgbClr val="690B0B"/>
      </a:accent4>
      <a:accent5>
        <a:srgbClr val="530909"/>
      </a:accent5>
      <a:accent6>
        <a:srgbClr val="380606"/>
      </a:accent6>
      <a:hlink>
        <a:srgbClr val="FFFFFF"/>
      </a:hlink>
      <a:folHlink>
        <a:srgbClr val="FFFFFF"/>
      </a:folHlink>
    </a:clrScheme>
    <a:fontScheme name="Allbu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745</Words>
  <Application>Microsoft Office PowerPoint</Application>
  <PresentationFormat>Szélesvásznú</PresentationFormat>
  <Paragraphs>162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Arial</vt:lpstr>
      <vt:lpstr>Arial</vt:lpstr>
      <vt:lpstr>Calibri</vt:lpstr>
      <vt:lpstr>Century Gothic</vt:lpstr>
      <vt:lpstr>Montserrat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Dreams ART</dc:creator>
  <cp:lastModifiedBy>Sövegjártó Virág</cp:lastModifiedBy>
  <cp:revision>101</cp:revision>
  <dcterms:created xsi:type="dcterms:W3CDTF">2020-02-10T13:28:53Z</dcterms:created>
  <dcterms:modified xsi:type="dcterms:W3CDTF">2023-10-20T07:55:48Z</dcterms:modified>
</cp:coreProperties>
</file>